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4"/>
  </p:notesMasterIdLst>
  <p:handoutMasterIdLst>
    <p:handoutMasterId r:id="rId125"/>
  </p:handoutMasterIdLst>
  <p:sldIdLst>
    <p:sldId id="382" r:id="rId2"/>
    <p:sldId id="383" r:id="rId3"/>
    <p:sldId id="549" r:id="rId4"/>
    <p:sldId id="550" r:id="rId5"/>
    <p:sldId id="551" r:id="rId6"/>
    <p:sldId id="552" r:id="rId7"/>
    <p:sldId id="553" r:id="rId8"/>
    <p:sldId id="554" r:id="rId9"/>
    <p:sldId id="555" r:id="rId10"/>
    <p:sldId id="556" r:id="rId11"/>
    <p:sldId id="557" r:id="rId12"/>
    <p:sldId id="558" r:id="rId13"/>
    <p:sldId id="559" r:id="rId14"/>
    <p:sldId id="560" r:id="rId15"/>
    <p:sldId id="561" r:id="rId16"/>
    <p:sldId id="562" r:id="rId17"/>
    <p:sldId id="563" r:id="rId18"/>
    <p:sldId id="564" r:id="rId19"/>
    <p:sldId id="565" r:id="rId20"/>
    <p:sldId id="582" r:id="rId21"/>
    <p:sldId id="575" r:id="rId22"/>
    <p:sldId id="577" r:id="rId23"/>
    <p:sldId id="579" r:id="rId24"/>
    <p:sldId id="581" r:id="rId25"/>
    <p:sldId id="583" r:id="rId26"/>
    <p:sldId id="411" r:id="rId27"/>
    <p:sldId id="462" r:id="rId28"/>
    <p:sldId id="463" r:id="rId29"/>
    <p:sldId id="464" r:id="rId30"/>
    <p:sldId id="466" r:id="rId31"/>
    <p:sldId id="469" r:id="rId32"/>
    <p:sldId id="470" r:id="rId33"/>
    <p:sldId id="525" r:id="rId34"/>
    <p:sldId id="418" r:id="rId35"/>
    <p:sldId id="419" r:id="rId36"/>
    <p:sldId id="420" r:id="rId37"/>
    <p:sldId id="422" r:id="rId38"/>
    <p:sldId id="471" r:id="rId39"/>
    <p:sldId id="475" r:id="rId40"/>
    <p:sldId id="473" r:id="rId41"/>
    <p:sldId id="493" r:id="rId42"/>
    <p:sldId id="512" r:id="rId43"/>
    <p:sldId id="492" r:id="rId44"/>
    <p:sldId id="494" r:id="rId45"/>
    <p:sldId id="438" r:id="rId46"/>
    <p:sldId id="439" r:id="rId47"/>
    <p:sldId id="440" r:id="rId48"/>
    <p:sldId id="441" r:id="rId49"/>
    <p:sldId id="497" r:id="rId50"/>
    <p:sldId id="498" r:id="rId51"/>
    <p:sldId id="499" r:id="rId52"/>
    <p:sldId id="696" r:id="rId53"/>
    <p:sldId id="500" r:id="rId54"/>
    <p:sldId id="372" r:id="rId55"/>
    <p:sldId id="590" r:id="rId56"/>
    <p:sldId id="591" r:id="rId57"/>
    <p:sldId id="592" r:id="rId58"/>
    <p:sldId id="593" r:id="rId59"/>
    <p:sldId id="594" r:id="rId60"/>
    <p:sldId id="595" r:id="rId61"/>
    <p:sldId id="596" r:id="rId62"/>
    <p:sldId id="597" r:id="rId63"/>
    <p:sldId id="598" r:id="rId64"/>
    <p:sldId id="599" r:id="rId65"/>
    <p:sldId id="600" r:id="rId66"/>
    <p:sldId id="601" r:id="rId67"/>
    <p:sldId id="602" r:id="rId68"/>
    <p:sldId id="603" r:id="rId69"/>
    <p:sldId id="501" r:id="rId70"/>
    <p:sldId id="362" r:id="rId71"/>
    <p:sldId id="373" r:id="rId72"/>
    <p:sldId id="503" r:id="rId73"/>
    <p:sldId id="504" r:id="rId74"/>
    <p:sldId id="507" r:id="rId75"/>
    <p:sldId id="506" r:id="rId76"/>
    <p:sldId id="571" r:id="rId77"/>
    <p:sldId id="586" r:id="rId78"/>
    <p:sldId id="572" r:id="rId79"/>
    <p:sldId id="659" r:id="rId80"/>
    <p:sldId id="660" r:id="rId81"/>
    <p:sldId id="661" r:id="rId82"/>
    <p:sldId id="662" r:id="rId83"/>
    <p:sldId id="663" r:id="rId84"/>
    <p:sldId id="664" r:id="rId85"/>
    <p:sldId id="665" r:id="rId86"/>
    <p:sldId id="666" r:id="rId87"/>
    <p:sldId id="667" r:id="rId88"/>
    <p:sldId id="668" r:id="rId89"/>
    <p:sldId id="669" r:id="rId90"/>
    <p:sldId id="670" r:id="rId91"/>
    <p:sldId id="671" r:id="rId92"/>
    <p:sldId id="676" r:id="rId93"/>
    <p:sldId id="677" r:id="rId94"/>
    <p:sldId id="678" r:id="rId95"/>
    <p:sldId id="679" r:id="rId96"/>
    <p:sldId id="672" r:id="rId97"/>
    <p:sldId id="673" r:id="rId98"/>
    <p:sldId id="674" r:id="rId99"/>
    <p:sldId id="675" r:id="rId100"/>
    <p:sldId id="541" r:id="rId101"/>
    <p:sldId id="691" r:id="rId102"/>
    <p:sldId id="689" r:id="rId103"/>
    <p:sldId id="693" r:id="rId104"/>
    <p:sldId id="694" r:id="rId105"/>
    <p:sldId id="692" r:id="rId106"/>
    <p:sldId id="695" r:id="rId107"/>
    <p:sldId id="690" r:id="rId108"/>
    <p:sldId id="688" r:id="rId109"/>
    <p:sldId id="680" r:id="rId110"/>
    <p:sldId id="540" r:id="rId111"/>
    <p:sldId id="502" r:id="rId112"/>
    <p:sldId id="510" r:id="rId113"/>
    <p:sldId id="509" r:id="rId114"/>
    <p:sldId id="511" r:id="rId115"/>
    <p:sldId id="508" r:id="rId116"/>
    <p:sldId id="516" r:id="rId117"/>
    <p:sldId id="589" r:id="rId118"/>
    <p:sldId id="337" r:id="rId119"/>
    <p:sldId id="338" r:id="rId120"/>
    <p:sldId id="588" r:id="rId121"/>
    <p:sldId id="515" r:id="rId122"/>
    <p:sldId id="517" r:id="rId123"/>
  </p:sldIdLst>
  <p:sldSz cx="9144000" cy="6858000" type="screen4x3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98" autoAdjust="0"/>
    <p:restoredTop sz="87922" autoAdjust="0"/>
  </p:normalViewPr>
  <p:slideViewPr>
    <p:cSldViewPr>
      <p:cViewPr>
        <p:scale>
          <a:sx n="90" d="100"/>
          <a:sy n="90" d="100"/>
        </p:scale>
        <p:origin x="-1914" y="-2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notesMaster" Target="notesMasters/notesMaster1.xml"/><Relationship Id="rId12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88DEF-DEAA-4F13-8627-C5E78AFEE027}" type="datetimeFigureOut">
              <a:rPr lang="pl-PL" smtClean="0"/>
              <a:t>02.12.2022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B1ED1-9D7A-4260-A8FB-5D66AFDB54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95290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DF0B97-5FF7-4A82-A40E-B5EF5FD3A494}" type="datetimeFigureOut">
              <a:rPr lang="pl-PL" smtClean="0"/>
              <a:t>02.12.2022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FEA9E8-0CC8-4148-98D4-23CC5247A0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0240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EA9E8-0CC8-4148-98D4-23CC5247A0ED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3687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EA9E8-0CC8-4148-98D4-23CC5247A0ED}" type="slidenum">
              <a:rPr lang="pl-PL" smtClean="0"/>
              <a:t>95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0860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EA9E8-0CC8-4148-98D4-23CC5247A0ED}" type="slidenum">
              <a:rPr lang="pl-PL" smtClean="0"/>
              <a:t>100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0860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EA9E8-0CC8-4148-98D4-23CC5247A0ED}" type="slidenum">
              <a:rPr lang="pl-PL" smtClean="0"/>
              <a:t>101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0860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EA9E8-0CC8-4148-98D4-23CC5247A0ED}" type="slidenum">
              <a:rPr lang="pl-PL" smtClean="0"/>
              <a:t>102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0860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EA9E8-0CC8-4148-98D4-23CC5247A0ED}" type="slidenum">
              <a:rPr lang="pl-PL" smtClean="0"/>
              <a:t>103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0860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EA9E8-0CC8-4148-98D4-23CC5247A0ED}" type="slidenum">
              <a:rPr lang="pl-PL" smtClean="0"/>
              <a:t>104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08606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EA9E8-0CC8-4148-98D4-23CC5247A0ED}" type="slidenum">
              <a:rPr lang="pl-PL" smtClean="0"/>
              <a:t>105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08606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EA9E8-0CC8-4148-98D4-23CC5247A0ED}" type="slidenum">
              <a:rPr lang="pl-PL" smtClean="0"/>
              <a:t>106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08606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EA9E8-0CC8-4148-98D4-23CC5247A0ED}" type="slidenum">
              <a:rPr lang="pl-PL" smtClean="0"/>
              <a:t>107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08606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EA9E8-0CC8-4148-98D4-23CC5247A0ED}" type="slidenum">
              <a:rPr lang="pl-PL" smtClean="0"/>
              <a:t>108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0860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EA9E8-0CC8-4148-98D4-23CC5247A0ED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72224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EA9E8-0CC8-4148-98D4-23CC5247A0ED}" type="slidenum">
              <a:rPr lang="pl-PL" smtClean="0"/>
              <a:t>115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35945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EA9E8-0CC8-4148-98D4-23CC5247A0ED}" type="slidenum">
              <a:rPr lang="pl-PL" smtClean="0"/>
              <a:t>116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35945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EA9E8-0CC8-4148-98D4-23CC5247A0ED}" type="slidenum">
              <a:rPr lang="pl-PL" smtClean="0"/>
              <a:t>117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35945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EA9E8-0CC8-4148-98D4-23CC5247A0ED}" type="slidenum">
              <a:rPr lang="pl-PL" smtClean="0"/>
              <a:t>118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3442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Zespół</a:t>
            </a:r>
            <a:r>
              <a:rPr lang="pl-PL" baseline="0" dirty="0" smtClean="0"/>
              <a:t> Jarzębina Czerwona najdłużej działający zespół w Gminie Ruda-Huta bo działa od 1996r.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EA9E8-0CC8-4148-98D4-23CC5247A0ED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7222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EA9E8-0CC8-4148-98D4-23CC5247A0ED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7222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EA9E8-0CC8-4148-98D4-23CC5247A0ED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7222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EA9E8-0CC8-4148-98D4-23CC5247A0ED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7222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EA9E8-0CC8-4148-98D4-23CC5247A0ED}" type="slidenum">
              <a:rPr lang="pl-PL" smtClean="0"/>
              <a:t>55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3749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EA9E8-0CC8-4148-98D4-23CC5247A0ED}" type="slidenum">
              <a:rPr lang="pl-PL" smtClean="0"/>
              <a:t>93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0860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EA9E8-0CC8-4148-98D4-23CC5247A0ED}" type="slidenum">
              <a:rPr lang="pl-PL" smtClean="0"/>
              <a:t>94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0860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36665-49DF-464A-982F-73B1EEDABDFF}" type="datetimeFigureOut">
              <a:rPr lang="pl-PL" smtClean="0"/>
              <a:t>02.12.2022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C3410-B9D7-44E8-BF94-C43CF3A4DB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1325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36665-49DF-464A-982F-73B1EEDABDFF}" type="datetimeFigureOut">
              <a:rPr lang="pl-PL" smtClean="0"/>
              <a:t>02.12.2022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C3410-B9D7-44E8-BF94-C43CF3A4DB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3411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36665-49DF-464A-982F-73B1EEDABDFF}" type="datetimeFigureOut">
              <a:rPr lang="pl-PL" smtClean="0"/>
              <a:t>02.12.2022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C3410-B9D7-44E8-BF94-C43CF3A4DB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270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36665-49DF-464A-982F-73B1EEDABDFF}" type="datetimeFigureOut">
              <a:rPr lang="pl-PL" smtClean="0"/>
              <a:t>02.12.2022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C3410-B9D7-44E8-BF94-C43CF3A4DB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5787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36665-49DF-464A-982F-73B1EEDABDFF}" type="datetimeFigureOut">
              <a:rPr lang="pl-PL" smtClean="0"/>
              <a:t>02.12.2022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C3410-B9D7-44E8-BF94-C43CF3A4DB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4575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36665-49DF-464A-982F-73B1EEDABDFF}" type="datetimeFigureOut">
              <a:rPr lang="pl-PL" smtClean="0"/>
              <a:t>02.12.2022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C3410-B9D7-44E8-BF94-C43CF3A4DB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6619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36665-49DF-464A-982F-73B1EEDABDFF}" type="datetimeFigureOut">
              <a:rPr lang="pl-PL" smtClean="0"/>
              <a:t>02.12.2022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C3410-B9D7-44E8-BF94-C43CF3A4DB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0795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36665-49DF-464A-982F-73B1EEDABDFF}" type="datetimeFigureOut">
              <a:rPr lang="pl-PL" smtClean="0"/>
              <a:t>02.12.2022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C3410-B9D7-44E8-BF94-C43CF3A4DB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5285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36665-49DF-464A-982F-73B1EEDABDFF}" type="datetimeFigureOut">
              <a:rPr lang="pl-PL" smtClean="0"/>
              <a:t>02.12.2022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C3410-B9D7-44E8-BF94-C43CF3A4DB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7722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36665-49DF-464A-982F-73B1EEDABDFF}" type="datetimeFigureOut">
              <a:rPr lang="pl-PL" smtClean="0"/>
              <a:t>02.12.2022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C3410-B9D7-44E8-BF94-C43CF3A4DB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44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36665-49DF-464A-982F-73B1EEDABDFF}" type="datetimeFigureOut">
              <a:rPr lang="pl-PL" smtClean="0"/>
              <a:t>02.12.2022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C3410-B9D7-44E8-BF94-C43CF3A4DB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5984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36665-49DF-464A-982F-73B1EEDABDFF}" type="datetimeFigureOut">
              <a:rPr lang="pl-PL" smtClean="0"/>
              <a:t>02.12.2022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C3410-B9D7-44E8-BF94-C43CF3A4DB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5980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500063" y="412245"/>
            <a:ext cx="8215312" cy="6000750"/>
          </a:xfrm>
          <a:prstGeom prst="rect">
            <a:avLst/>
          </a:prstGeom>
          <a:solidFill>
            <a:srgbClr val="FFFFFF">
              <a:alpha val="84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/>
          </a:p>
        </p:txBody>
      </p:sp>
      <p:sp>
        <p:nvSpPr>
          <p:cNvPr id="7" name="Prostokąt 1"/>
          <p:cNvSpPr>
            <a:spLocks noChangeArrowheads="1"/>
          </p:cNvSpPr>
          <p:nvPr/>
        </p:nvSpPr>
        <p:spPr bwMode="auto">
          <a:xfrm>
            <a:off x="1258888" y="1074738"/>
            <a:ext cx="6697662" cy="504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altLang="pl-PL" sz="4000" dirty="0" smtClean="0">
                <a:solidFill>
                  <a:schemeClr val="tx1"/>
                </a:solidFill>
                <a:latin typeface="Sylfaen" pitchFamily="18" charset="0"/>
              </a:rPr>
              <a:t>Wykorzystanie </a:t>
            </a:r>
            <a:r>
              <a:rPr lang="pl-PL" altLang="pl-PL" sz="4000" dirty="0">
                <a:solidFill>
                  <a:schemeClr val="tx1"/>
                </a:solidFill>
                <a:latin typeface="Sylfaen" pitchFamily="18" charset="0"/>
              </a:rPr>
              <a:t>energii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altLang="pl-PL" sz="4000" dirty="0">
                <a:solidFill>
                  <a:schemeClr val="tx1"/>
                </a:solidFill>
                <a:latin typeface="Sylfaen" pitchFamily="18" charset="0"/>
              </a:rPr>
              <a:t>ze źródeł odnawialnych na przykładzie działań podejmowanych w gminie Ruda-Huta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l-PL" altLang="pl-PL" sz="1600" dirty="0">
              <a:solidFill>
                <a:schemeClr val="tx1"/>
              </a:solidFill>
              <a:latin typeface="Sylfaen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l-PL" altLang="pl-PL" sz="1800" dirty="0" smtClean="0">
              <a:solidFill>
                <a:schemeClr val="tx1"/>
              </a:solidFill>
              <a:latin typeface="Sylfaen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altLang="pl-PL" sz="1800" dirty="0" smtClean="0">
                <a:solidFill>
                  <a:schemeClr val="tx1"/>
                </a:solidFill>
                <a:latin typeface="Sylfaen" pitchFamily="18" charset="0"/>
              </a:rPr>
              <a:t>Kazimierz Smal</a:t>
            </a:r>
            <a:endParaRPr lang="pl-PL" altLang="pl-PL" sz="1800" dirty="0">
              <a:solidFill>
                <a:schemeClr val="tx1"/>
              </a:solidFill>
              <a:latin typeface="Sylfaen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altLang="pl-PL" sz="1800" dirty="0" smtClean="0">
                <a:solidFill>
                  <a:schemeClr val="tx1"/>
                </a:solidFill>
                <a:latin typeface="Sylfaen" pitchFamily="18" charset="0"/>
              </a:rPr>
              <a:t>Wójt </a:t>
            </a:r>
            <a:r>
              <a:rPr lang="pl-PL" altLang="pl-PL" sz="1800" dirty="0">
                <a:solidFill>
                  <a:schemeClr val="tx1"/>
                </a:solidFill>
                <a:latin typeface="Sylfaen" pitchFamily="18" charset="0"/>
              </a:rPr>
              <a:t>Gminy Ruda-Huta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l-PL" altLang="pl-PL" sz="1600" dirty="0">
              <a:solidFill>
                <a:schemeClr val="tx1"/>
              </a:solidFill>
              <a:latin typeface="Sylfaen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l-PL" altLang="pl-PL" sz="1800" dirty="0">
              <a:solidFill>
                <a:schemeClr val="tx1"/>
              </a:solidFill>
              <a:latin typeface="Sylfaen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altLang="pl-PL" sz="1800" dirty="0" smtClean="0">
                <a:solidFill>
                  <a:schemeClr val="tx1"/>
                </a:solidFill>
                <a:latin typeface="Sylfaen" pitchFamily="18" charset="0"/>
              </a:rPr>
              <a:t>Ruda-Huta, </a:t>
            </a:r>
            <a:r>
              <a:rPr lang="pl-PL" altLang="pl-PL" sz="1800" dirty="0">
                <a:solidFill>
                  <a:schemeClr val="tx1"/>
                </a:solidFill>
                <a:latin typeface="Sylfaen" pitchFamily="18" charset="0"/>
              </a:rPr>
              <a:t>dnia </a:t>
            </a:r>
            <a:r>
              <a:rPr lang="pl-PL" altLang="pl-PL" sz="1800" dirty="0" smtClean="0">
                <a:solidFill>
                  <a:schemeClr val="tx1"/>
                </a:solidFill>
                <a:latin typeface="Sylfaen" pitchFamily="18" charset="0"/>
              </a:rPr>
              <a:t>22 września 2022r</a:t>
            </a:r>
            <a:r>
              <a:rPr lang="pl-PL" altLang="pl-PL" sz="1800" dirty="0">
                <a:solidFill>
                  <a:schemeClr val="tx1"/>
                </a:solidFill>
                <a:latin typeface="Sylfaen" pitchFamily="18" charset="0"/>
              </a:rPr>
              <a:t>.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450105"/>
            <a:ext cx="758825" cy="10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029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raz 2" descr="PA09805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4671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-180528" y="-99392"/>
            <a:ext cx="9649072" cy="71287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849" y="-99392"/>
            <a:ext cx="5387098" cy="756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645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755" y="1"/>
            <a:ext cx="102895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19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229" y="0"/>
            <a:ext cx="1027445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622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3" y="1"/>
            <a:ext cx="10393812" cy="693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80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640" y="-26541"/>
            <a:ext cx="10332640" cy="688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101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756" y="0"/>
            <a:ext cx="10289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109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-127731"/>
            <a:ext cx="10465822" cy="698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7217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-31603"/>
            <a:ext cx="10321806" cy="688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287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500063" y="428625"/>
            <a:ext cx="8215312" cy="6000750"/>
          </a:xfrm>
          <a:prstGeom prst="rect">
            <a:avLst/>
          </a:prstGeom>
          <a:solidFill>
            <a:srgbClr val="FFFFFF">
              <a:alpha val="84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/>
          </a:p>
        </p:txBody>
      </p:sp>
      <p:sp>
        <p:nvSpPr>
          <p:cNvPr id="59397" name="pole tekstowe 2"/>
          <p:cNvSpPr txBox="1">
            <a:spLocks noChangeArrowheads="1"/>
          </p:cNvSpPr>
          <p:nvPr/>
        </p:nvSpPr>
        <p:spPr bwMode="auto">
          <a:xfrm>
            <a:off x="530145" y="2708920"/>
            <a:ext cx="81734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sz="3200" dirty="0" smtClean="0">
                <a:solidFill>
                  <a:schemeClr val="tx1"/>
                </a:solidFill>
                <a:latin typeface="Sylfaen" panose="010A0502050306030303" pitchFamily="18" charset="0"/>
              </a:rPr>
              <a:t>W trakcie realizacji</a:t>
            </a:r>
            <a:endParaRPr lang="pl-PL" altLang="pl-PL" sz="3200" dirty="0">
              <a:solidFill>
                <a:schemeClr val="tx1"/>
              </a:solidFill>
              <a:latin typeface="Sylfaen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45" y="475273"/>
            <a:ext cx="758825" cy="10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169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500063" y="428625"/>
            <a:ext cx="8215312" cy="6000750"/>
          </a:xfrm>
          <a:prstGeom prst="rect">
            <a:avLst/>
          </a:prstGeom>
          <a:solidFill>
            <a:srgbClr val="FFFFFF">
              <a:alpha val="84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58888" y="2420938"/>
            <a:ext cx="6840537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Rok 2022-2023 </a:t>
            </a: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(w trakcie realizacji):</a:t>
            </a:r>
            <a:endParaRPr lang="pl-PL" altLang="pl-PL" sz="2000" b="0" dirty="0" smtClean="0">
              <a:solidFill>
                <a:schemeClr val="tx1"/>
              </a:solidFill>
              <a:latin typeface="Sylfae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dirty="0">
                <a:solidFill>
                  <a:schemeClr val="tx1"/>
                </a:solidFill>
                <a:latin typeface="Sylfaen" pitchFamily="18" charset="0"/>
              </a:rPr>
              <a:t>Sieć kanalizacyjna – 11km,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dirty="0">
                <a:solidFill>
                  <a:schemeClr val="tx1"/>
                </a:solidFill>
                <a:latin typeface="Sylfaen" pitchFamily="18" charset="0"/>
              </a:rPr>
              <a:t>Sieć wodociągowa – 12km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dirty="0">
                <a:solidFill>
                  <a:schemeClr val="tx1"/>
                </a:solidFill>
                <a:latin typeface="Sylfaen" pitchFamily="18" charset="0"/>
              </a:rPr>
              <a:t>Budżet projektu </a:t>
            </a:r>
            <a:r>
              <a:rPr lang="pl-PL" sz="2000" dirty="0">
                <a:solidFill>
                  <a:schemeClr val="tx1"/>
                </a:solidFill>
                <a:latin typeface="Sylfaen" panose="010A0502050306030303" pitchFamily="18" charset="0"/>
              </a:rPr>
              <a:t>9 800 000,00zł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dirty="0" smtClean="0">
                <a:solidFill>
                  <a:schemeClr val="tx1"/>
                </a:solidFill>
                <a:latin typeface="Sylfaen" pitchFamily="18" charset="0"/>
              </a:rPr>
              <a:t>Kwota </a:t>
            </a:r>
            <a:r>
              <a:rPr lang="pl-PL" altLang="pl-PL" sz="2000" dirty="0">
                <a:solidFill>
                  <a:schemeClr val="tx1"/>
                </a:solidFill>
                <a:latin typeface="Sylfaen" pitchFamily="18" charset="0"/>
              </a:rPr>
              <a:t>dofinansowania </a:t>
            </a:r>
            <a:r>
              <a:rPr lang="pl-PL" sz="2000" dirty="0" smtClean="0">
                <a:solidFill>
                  <a:schemeClr val="tx1"/>
                </a:solidFill>
                <a:latin typeface="Sylfaen" panose="010A0502050306030303" pitchFamily="18" charset="0"/>
              </a:rPr>
              <a:t>8 766 087,00zł </a:t>
            </a:r>
            <a:r>
              <a:rPr lang="pl-PL" altLang="pl-PL" sz="2000" dirty="0" smtClean="0">
                <a:solidFill>
                  <a:schemeClr val="tx1"/>
                </a:solidFill>
                <a:latin typeface="Sylfaen" pitchFamily="18" charset="0"/>
              </a:rPr>
              <a:t>(Program Inwestycji Strategicznych „Polski Ład”).</a:t>
            </a:r>
            <a:endParaRPr lang="pl-PL" altLang="pl-PL" sz="2000" dirty="0">
              <a:solidFill>
                <a:schemeClr val="tx1"/>
              </a:solidFill>
              <a:latin typeface="Sylfaen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endParaRPr lang="pl-PL" altLang="pl-PL" sz="2000" b="0" dirty="0" smtClean="0">
              <a:solidFill>
                <a:schemeClr val="tx1"/>
              </a:solidFill>
              <a:latin typeface="Sylfaen" pitchFamily="18" charset="0"/>
            </a:endParaRPr>
          </a:p>
        </p:txBody>
      </p:sp>
      <p:sp>
        <p:nvSpPr>
          <p:cNvPr id="59397" name="pole tekstowe 2"/>
          <p:cNvSpPr txBox="1">
            <a:spLocks noChangeArrowheads="1"/>
          </p:cNvSpPr>
          <p:nvPr/>
        </p:nvSpPr>
        <p:spPr bwMode="auto">
          <a:xfrm>
            <a:off x="530146" y="428625"/>
            <a:ext cx="818523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sz="3200" dirty="0" smtClean="0">
                <a:solidFill>
                  <a:schemeClr val="tx1"/>
                </a:solidFill>
                <a:latin typeface="Sylfaen" pitchFamily="18" charset="0"/>
              </a:rPr>
              <a:t>Budowa infrastruktury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sz="3200" dirty="0" smtClean="0">
                <a:solidFill>
                  <a:schemeClr val="tx1"/>
                </a:solidFill>
                <a:latin typeface="Sylfaen" pitchFamily="18" charset="0"/>
              </a:rPr>
              <a:t>wodno-kanalizacyjnej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sz="3200" dirty="0" smtClean="0">
                <a:solidFill>
                  <a:schemeClr val="tx1"/>
                </a:solidFill>
                <a:latin typeface="Sylfaen" pitchFamily="18" charset="0"/>
              </a:rPr>
              <a:t>w Gminie Ruda-Huta.</a:t>
            </a:r>
            <a:endParaRPr lang="pl-PL" altLang="pl-PL" sz="3200" b="0" dirty="0">
              <a:solidFill>
                <a:schemeClr val="tx1"/>
              </a:solidFill>
              <a:latin typeface="Sylfaen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145" y="475273"/>
            <a:ext cx="758825" cy="10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210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01126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500063" y="428625"/>
            <a:ext cx="8215312" cy="6000750"/>
          </a:xfrm>
          <a:prstGeom prst="rect">
            <a:avLst/>
          </a:prstGeom>
          <a:solidFill>
            <a:srgbClr val="FFFFFF">
              <a:alpha val="84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0" y="1557338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endParaRPr lang="pl-PL" altLang="pl-PL" sz="2000">
              <a:solidFill>
                <a:srgbClr val="333300"/>
              </a:solidFill>
              <a:latin typeface="Arial" charset="0"/>
            </a:endParaRPr>
          </a:p>
        </p:txBody>
      </p:sp>
      <p:sp>
        <p:nvSpPr>
          <p:cNvPr id="89092" name="Text Box 8"/>
          <p:cNvSpPr txBox="1">
            <a:spLocks noChangeArrowheads="1"/>
          </p:cNvSpPr>
          <p:nvPr/>
        </p:nvSpPr>
        <p:spPr bwMode="auto">
          <a:xfrm>
            <a:off x="684213" y="1484313"/>
            <a:ext cx="80645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mpd="thickThin" algn="ctr">
                <a:solidFill>
                  <a:srgbClr val="1E768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altLang="pl-PL" sz="2400" dirty="0">
                <a:solidFill>
                  <a:schemeClr val="tx1"/>
                </a:solidFill>
                <a:latin typeface="Sylfaen" pitchFamily="18" charset="0"/>
              </a:rPr>
              <a:t>Przez </a:t>
            </a:r>
            <a:r>
              <a:rPr lang="pl-PL" altLang="pl-PL" sz="2400" dirty="0" smtClean="0">
                <a:solidFill>
                  <a:schemeClr val="tx1"/>
                </a:solidFill>
                <a:latin typeface="Sylfaen" pitchFamily="18" charset="0"/>
              </a:rPr>
              <a:t>17 </a:t>
            </a:r>
            <a:r>
              <a:rPr lang="pl-PL" altLang="pl-PL" sz="2400" dirty="0">
                <a:solidFill>
                  <a:schemeClr val="tx1"/>
                </a:solidFill>
                <a:latin typeface="Sylfaen" pitchFamily="18" charset="0"/>
              </a:rPr>
              <a:t>lat, od 2005 r. do chwili obecnej</a:t>
            </a:r>
            <a:br>
              <a:rPr lang="pl-PL" altLang="pl-PL" sz="2400" dirty="0">
                <a:solidFill>
                  <a:schemeClr val="tx1"/>
                </a:solidFill>
                <a:latin typeface="Sylfaen" pitchFamily="18" charset="0"/>
              </a:rPr>
            </a:br>
            <a:r>
              <a:rPr lang="pl-PL" altLang="pl-PL" sz="2400" dirty="0">
                <a:solidFill>
                  <a:schemeClr val="tx1"/>
                </a:solidFill>
                <a:latin typeface="Sylfaen" pitchFamily="18" charset="0"/>
              </a:rPr>
              <a:t>Gmina Ruda-Huta zrealizowała,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altLang="pl-PL" sz="2400" dirty="0" smtClean="0">
                <a:solidFill>
                  <a:schemeClr val="tx1"/>
                </a:solidFill>
                <a:latin typeface="Sylfaen" pitchFamily="18" charset="0"/>
              </a:rPr>
              <a:t>158 projektów inwestycyjnych </a:t>
            </a:r>
            <a:r>
              <a:rPr lang="pl-PL" altLang="pl-PL" sz="2400" dirty="0">
                <a:solidFill>
                  <a:schemeClr val="tx1"/>
                </a:solidFill>
                <a:latin typeface="Sylfaen" pitchFamily="18" charset="0"/>
              </a:rPr>
              <a:t>i </a:t>
            </a:r>
            <a:r>
              <a:rPr lang="pl-PL" altLang="pl-PL" sz="2400" dirty="0" smtClean="0">
                <a:solidFill>
                  <a:schemeClr val="tx1"/>
                </a:solidFill>
                <a:latin typeface="Sylfaen" pitchFamily="18" charset="0"/>
              </a:rPr>
              <a:t>społecznych, </a:t>
            </a:r>
            <a:r>
              <a:rPr lang="pl-PL" altLang="pl-PL" sz="2400" dirty="0">
                <a:solidFill>
                  <a:schemeClr val="tx1"/>
                </a:solidFill>
                <a:latin typeface="Sylfaen" pitchFamily="18" charset="0"/>
              </a:rPr>
              <a:t/>
            </a:r>
            <a:br>
              <a:rPr lang="pl-PL" altLang="pl-PL" sz="2400" dirty="0">
                <a:solidFill>
                  <a:schemeClr val="tx1"/>
                </a:solidFill>
                <a:latin typeface="Sylfaen" pitchFamily="18" charset="0"/>
              </a:rPr>
            </a:br>
            <a:r>
              <a:rPr lang="pl-PL" altLang="pl-PL" sz="2400" dirty="0">
                <a:solidFill>
                  <a:schemeClr val="tx1"/>
                </a:solidFill>
                <a:latin typeface="Sylfaen" pitchFamily="18" charset="0"/>
              </a:rPr>
              <a:t>na łączną kwotę ponad </a:t>
            </a:r>
            <a:r>
              <a:rPr lang="pl-PL" altLang="pl-PL" sz="2400" dirty="0" smtClean="0">
                <a:solidFill>
                  <a:schemeClr val="tx1"/>
                </a:solidFill>
                <a:latin typeface="Sylfaen" pitchFamily="18" charset="0"/>
              </a:rPr>
              <a:t>44 076 </a:t>
            </a:r>
            <a:r>
              <a:rPr lang="pl-PL" altLang="pl-PL" sz="2400" dirty="0">
                <a:solidFill>
                  <a:schemeClr val="tx1"/>
                </a:solidFill>
                <a:latin typeface="Sylfaen" pitchFamily="18" charset="0"/>
              </a:rPr>
              <a:t>000 zł,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altLang="pl-PL" sz="2400" dirty="0">
                <a:solidFill>
                  <a:schemeClr val="tx1"/>
                </a:solidFill>
                <a:latin typeface="Sylfaen" pitchFamily="18" charset="0"/>
              </a:rPr>
              <a:t>pozyskując ze źródeł zewnętrznych </a:t>
            </a:r>
            <a:r>
              <a:rPr lang="pl-PL" altLang="pl-PL" sz="2400" dirty="0" smtClean="0">
                <a:solidFill>
                  <a:schemeClr val="tx1"/>
                </a:solidFill>
                <a:latin typeface="Sylfaen" pitchFamily="18" charset="0"/>
              </a:rPr>
              <a:t>22 191 </a:t>
            </a:r>
            <a:r>
              <a:rPr lang="pl-PL" altLang="pl-PL" sz="2400" dirty="0">
                <a:solidFill>
                  <a:schemeClr val="tx1"/>
                </a:solidFill>
                <a:latin typeface="Sylfaen" pitchFamily="18" charset="0"/>
              </a:rPr>
              <a:t>000 zł.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l-PL" altLang="pl-PL" sz="2400" dirty="0">
              <a:solidFill>
                <a:schemeClr val="tx1"/>
              </a:solidFill>
              <a:latin typeface="Sylfaen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altLang="pl-PL" sz="2400" dirty="0">
                <a:solidFill>
                  <a:schemeClr val="tx1"/>
                </a:solidFill>
                <a:latin typeface="Sylfaen" pitchFamily="18" charset="0"/>
              </a:rPr>
              <a:t>Zarządzanie i polityka finansowa ukierunkowane na zwiększanie atrakcyjności regionu i podnoszenie jakości życia mieszkańców sprawiają że nasze działania znajdują odzwierciedlenie </a:t>
            </a:r>
            <a:br>
              <a:rPr lang="pl-PL" altLang="pl-PL" sz="2400" dirty="0">
                <a:solidFill>
                  <a:schemeClr val="tx1"/>
                </a:solidFill>
                <a:latin typeface="Sylfaen" pitchFamily="18" charset="0"/>
              </a:rPr>
            </a:br>
            <a:r>
              <a:rPr lang="pl-PL" altLang="pl-PL" sz="2400" dirty="0">
                <a:solidFill>
                  <a:schemeClr val="tx1"/>
                </a:solidFill>
                <a:latin typeface="Sylfaen" pitchFamily="18" charset="0"/>
              </a:rPr>
              <a:t>w rankingach Jednostek Samorządu Terytorialnego.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l-PL" altLang="pl-PL" sz="2400" dirty="0">
              <a:solidFill>
                <a:schemeClr val="tx1"/>
              </a:solidFill>
              <a:latin typeface="Lucida Sans Unicode" pitchFamily="34" charset="0"/>
            </a:endParaRPr>
          </a:p>
        </p:txBody>
      </p:sp>
      <p:sp>
        <p:nvSpPr>
          <p:cNvPr id="89093" name="pole tekstowe 9"/>
          <p:cNvSpPr txBox="1">
            <a:spLocks noChangeArrowheads="1"/>
          </p:cNvSpPr>
          <p:nvPr/>
        </p:nvSpPr>
        <p:spPr bwMode="auto">
          <a:xfrm>
            <a:off x="522288" y="428625"/>
            <a:ext cx="81930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altLang="pl-PL" sz="3200" dirty="0">
                <a:solidFill>
                  <a:schemeClr val="tx1"/>
                </a:solidFill>
                <a:latin typeface="Sylfaen" pitchFamily="18" charset="0"/>
                <a:ea typeface="Times New Roman" pitchFamily="18" charset="0"/>
                <a:cs typeface="Arial" charset="0"/>
              </a:rPr>
              <a:t>Podsumowanie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45" y="475273"/>
            <a:ext cx="758825" cy="10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7436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0" y="-37257"/>
            <a:ext cx="9144000" cy="68952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0" y="1557338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endParaRPr lang="pl-PL" altLang="pl-PL" sz="2000">
              <a:solidFill>
                <a:srgbClr val="333300"/>
              </a:solidFill>
              <a:latin typeface="Arial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043" y="-37257"/>
            <a:ext cx="4870229" cy="689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4220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500063" y="428625"/>
            <a:ext cx="8215312" cy="6000750"/>
          </a:xfrm>
          <a:prstGeom prst="rect">
            <a:avLst/>
          </a:prstGeom>
          <a:solidFill>
            <a:srgbClr val="FFFFFF">
              <a:alpha val="84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0" y="1557338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endParaRPr lang="pl-PL" altLang="pl-PL" sz="2000">
              <a:solidFill>
                <a:srgbClr val="333300"/>
              </a:solidFill>
              <a:latin typeface="Arial" charset="0"/>
            </a:endParaRPr>
          </a:p>
        </p:txBody>
      </p:sp>
      <p:sp>
        <p:nvSpPr>
          <p:cNvPr id="89093" name="pole tekstowe 9"/>
          <p:cNvSpPr txBox="1">
            <a:spLocks noChangeArrowheads="1"/>
          </p:cNvSpPr>
          <p:nvPr/>
        </p:nvSpPr>
        <p:spPr bwMode="auto">
          <a:xfrm>
            <a:off x="511175" y="2667000"/>
            <a:ext cx="81930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altLang="pl-PL" sz="3200" dirty="0" smtClean="0">
                <a:solidFill>
                  <a:schemeClr val="tx1"/>
                </a:solidFill>
                <a:latin typeface="Sylfaen" pitchFamily="18" charset="0"/>
                <a:ea typeface="Times New Roman" pitchFamily="18" charset="0"/>
                <a:cs typeface="Arial" charset="0"/>
              </a:rPr>
              <a:t>Ranking Energii Odnawialnej</a:t>
            </a:r>
            <a:endParaRPr lang="pl-PL" altLang="pl-PL" sz="3200" dirty="0">
              <a:solidFill>
                <a:schemeClr val="tx1"/>
              </a:solidFill>
              <a:latin typeface="Sylfaen" pitchFamily="18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45" y="475273"/>
            <a:ext cx="758825" cy="10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6264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4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/>
          </a:p>
        </p:txBody>
      </p:sp>
      <p:sp>
        <p:nvSpPr>
          <p:cNvPr id="95235" name="Text Box 8"/>
          <p:cNvSpPr txBox="1">
            <a:spLocks noChangeArrowheads="1"/>
          </p:cNvSpPr>
          <p:nvPr/>
        </p:nvSpPr>
        <p:spPr bwMode="auto">
          <a:xfrm>
            <a:off x="684213" y="1484313"/>
            <a:ext cx="80645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mpd="thickThin" algn="ctr">
                <a:solidFill>
                  <a:srgbClr val="1E768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l-PL" altLang="pl-PL" sz="1600">
              <a:solidFill>
                <a:schemeClr val="tx1"/>
              </a:solidFill>
              <a:latin typeface="Lucida Sans Unicode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l-PL" altLang="pl-PL" sz="1600">
              <a:solidFill>
                <a:schemeClr val="tx1"/>
              </a:solidFill>
              <a:latin typeface="Lucida Sans Unicode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656" y="-15635"/>
            <a:ext cx="10307232" cy="687363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45" y="475273"/>
            <a:ext cx="758825" cy="10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718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4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/>
          </a:p>
        </p:txBody>
      </p:sp>
      <p:sp>
        <p:nvSpPr>
          <p:cNvPr id="95235" name="Text Box 8"/>
          <p:cNvSpPr txBox="1">
            <a:spLocks noChangeArrowheads="1"/>
          </p:cNvSpPr>
          <p:nvPr/>
        </p:nvSpPr>
        <p:spPr bwMode="auto">
          <a:xfrm>
            <a:off x="684213" y="1484313"/>
            <a:ext cx="80645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mpd="thickThin" algn="ctr">
                <a:solidFill>
                  <a:srgbClr val="1E768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l-PL" altLang="pl-PL" sz="1600">
              <a:solidFill>
                <a:schemeClr val="tx1"/>
              </a:solidFill>
              <a:latin typeface="Lucida Sans Unicode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l-PL" altLang="pl-PL" sz="1600">
              <a:solidFill>
                <a:schemeClr val="tx1"/>
              </a:solidFill>
              <a:latin typeface="Lucida Sans Unicode" pitchFamily="34" charset="0"/>
            </a:endParaRPr>
          </a:p>
        </p:txBody>
      </p:sp>
      <p:pic>
        <p:nvPicPr>
          <p:cNvPr id="95238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3540" y="372090"/>
            <a:ext cx="11098587" cy="614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45" y="475273"/>
            <a:ext cx="758825" cy="10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999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4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/>
          </a:p>
        </p:txBody>
      </p:sp>
      <p:sp>
        <p:nvSpPr>
          <p:cNvPr id="95235" name="Text Box 8"/>
          <p:cNvSpPr txBox="1">
            <a:spLocks noChangeArrowheads="1"/>
          </p:cNvSpPr>
          <p:nvPr/>
        </p:nvSpPr>
        <p:spPr bwMode="auto">
          <a:xfrm>
            <a:off x="684213" y="1484313"/>
            <a:ext cx="80645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mpd="thickThin" algn="ctr">
                <a:solidFill>
                  <a:srgbClr val="1E768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l-PL" altLang="pl-PL" sz="1600">
              <a:solidFill>
                <a:schemeClr val="tx1"/>
              </a:solidFill>
              <a:latin typeface="Lucida Sans Unicode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l-PL" altLang="pl-PL" sz="1600">
              <a:solidFill>
                <a:schemeClr val="tx1"/>
              </a:solidFill>
              <a:latin typeface="Lucida Sans Unicode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604" y="742076"/>
            <a:ext cx="10241208" cy="537384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45" y="475273"/>
            <a:ext cx="758825" cy="10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66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4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/>
          </a:p>
        </p:txBody>
      </p:sp>
      <p:sp>
        <p:nvSpPr>
          <p:cNvPr id="95235" name="Text Box 8"/>
          <p:cNvSpPr txBox="1">
            <a:spLocks noChangeArrowheads="1"/>
          </p:cNvSpPr>
          <p:nvPr/>
        </p:nvSpPr>
        <p:spPr bwMode="auto">
          <a:xfrm>
            <a:off x="684213" y="1484313"/>
            <a:ext cx="80645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mpd="thickThin" algn="ctr">
                <a:solidFill>
                  <a:srgbClr val="1E768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l-PL" altLang="pl-PL" sz="1600">
              <a:solidFill>
                <a:schemeClr val="tx1"/>
              </a:solidFill>
              <a:latin typeface="Lucida Sans Unicode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l-PL" altLang="pl-PL" sz="1600">
              <a:solidFill>
                <a:schemeClr val="tx1"/>
              </a:solidFill>
              <a:latin typeface="Lucida Sans Unicode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" y="836712"/>
            <a:ext cx="9366896" cy="518457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45" y="475273"/>
            <a:ext cx="758825" cy="10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605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4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/>
          </a:p>
        </p:txBody>
      </p:sp>
      <p:sp>
        <p:nvSpPr>
          <p:cNvPr id="95235" name="Text Box 8"/>
          <p:cNvSpPr txBox="1">
            <a:spLocks noChangeArrowheads="1"/>
          </p:cNvSpPr>
          <p:nvPr/>
        </p:nvSpPr>
        <p:spPr bwMode="auto">
          <a:xfrm>
            <a:off x="684213" y="1484313"/>
            <a:ext cx="80645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mpd="thickThin" algn="ctr">
                <a:solidFill>
                  <a:srgbClr val="1E768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l-PL" altLang="pl-PL" sz="1600">
              <a:solidFill>
                <a:schemeClr val="tx1"/>
              </a:solidFill>
              <a:latin typeface="Lucida Sans Unicode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l-PL" altLang="pl-PL" sz="1600">
              <a:solidFill>
                <a:schemeClr val="tx1"/>
              </a:solidFill>
              <a:latin typeface="Lucida Sans Unicode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0" b="4694"/>
          <a:stretch/>
        </p:blipFill>
        <p:spPr>
          <a:xfrm>
            <a:off x="0" y="819806"/>
            <a:ext cx="9144000" cy="536027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45" y="475273"/>
            <a:ext cx="758825" cy="10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145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0" y="0"/>
            <a:ext cx="9144000" cy="6851650"/>
          </a:xfrm>
          <a:prstGeom prst="rect">
            <a:avLst/>
          </a:prstGeom>
          <a:solidFill>
            <a:srgbClr val="FFFFFF">
              <a:alpha val="84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/>
          </a:p>
        </p:txBody>
      </p:sp>
      <p:pic>
        <p:nvPicPr>
          <p:cNvPr id="93187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8963" y="0"/>
            <a:ext cx="103219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3794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0" y="0"/>
            <a:ext cx="9144000" cy="6851650"/>
          </a:xfrm>
          <a:prstGeom prst="rect">
            <a:avLst/>
          </a:prstGeom>
          <a:solidFill>
            <a:srgbClr val="FFFFFF">
              <a:alpha val="84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/>
          </a:p>
        </p:txBody>
      </p:sp>
      <p:sp>
        <p:nvSpPr>
          <p:cNvPr id="2" name="Prostokąt 1"/>
          <p:cNvSpPr/>
          <p:nvPr/>
        </p:nvSpPr>
        <p:spPr>
          <a:xfrm>
            <a:off x="0" y="0"/>
            <a:ext cx="9144000" cy="6851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4211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938" y="0"/>
            <a:ext cx="4556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13045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87990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0" y="0"/>
            <a:ext cx="9144000" cy="6851650"/>
          </a:xfrm>
          <a:prstGeom prst="rect">
            <a:avLst/>
          </a:prstGeom>
          <a:solidFill>
            <a:srgbClr val="FFFFFF">
              <a:alpha val="84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/>
          </a:p>
        </p:txBody>
      </p:sp>
      <p:sp>
        <p:nvSpPr>
          <p:cNvPr id="2" name="Prostokąt 1"/>
          <p:cNvSpPr/>
          <p:nvPr/>
        </p:nvSpPr>
        <p:spPr>
          <a:xfrm>
            <a:off x="0" y="0"/>
            <a:ext cx="9144000" cy="6851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9" y="-219405"/>
            <a:ext cx="10606583" cy="707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972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56" y="28956"/>
            <a:ext cx="6800088" cy="680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37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56" y="28956"/>
            <a:ext cx="6800088" cy="6800088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0" y="0"/>
            <a:ext cx="9144000" cy="6829043"/>
          </a:xfrm>
          <a:prstGeom prst="rect">
            <a:avLst/>
          </a:prstGeom>
          <a:solidFill>
            <a:srgbClr val="FFFFFF">
              <a:alpha val="84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00063" y="244475"/>
            <a:ext cx="8215312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l-PL" altLang="pl-PL" sz="4200" dirty="0">
              <a:solidFill>
                <a:schemeClr val="tx1"/>
              </a:solidFill>
              <a:latin typeface="Sylfaen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l-PL" altLang="pl-PL" sz="3600" dirty="0" smtClean="0">
              <a:solidFill>
                <a:schemeClr val="tx1"/>
              </a:solidFill>
              <a:latin typeface="Sylfaen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l-PL" altLang="pl-PL" sz="3600" dirty="0">
              <a:solidFill>
                <a:schemeClr val="tx1"/>
              </a:solidFill>
              <a:latin typeface="Sylfaen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l-PL" altLang="pl-PL" sz="3600" dirty="0">
              <a:solidFill>
                <a:schemeClr val="tx1"/>
              </a:solidFill>
              <a:latin typeface="Sylfaen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l-PL" altLang="pl-PL" sz="3600" dirty="0">
              <a:solidFill>
                <a:schemeClr val="tx1"/>
              </a:solidFill>
              <a:latin typeface="Sylfaen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altLang="pl-PL" sz="3600" dirty="0" smtClean="0">
                <a:solidFill>
                  <a:schemeClr val="tx1"/>
                </a:solidFill>
                <a:latin typeface="Sylfaen" pitchFamily="18" charset="0"/>
              </a:rPr>
              <a:t>DZIĘKUJĘ  </a:t>
            </a:r>
            <a:r>
              <a:rPr lang="pl-PL" altLang="pl-PL" sz="3600" dirty="0">
                <a:solidFill>
                  <a:schemeClr val="tx1"/>
                </a:solidFill>
                <a:latin typeface="Sylfaen" pitchFamily="18" charset="0"/>
              </a:rPr>
              <a:t>ZA UWAGĘ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l-PL" altLang="pl-PL" sz="3600" dirty="0">
              <a:solidFill>
                <a:schemeClr val="tx1"/>
              </a:solidFill>
              <a:latin typeface="Sylfaen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l-PL" altLang="pl-PL" sz="3600" b="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45" y="475273"/>
            <a:ext cx="758825" cy="10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7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7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4005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500063" y="428625"/>
            <a:ext cx="8215312" cy="6000750"/>
          </a:xfrm>
          <a:prstGeom prst="rect">
            <a:avLst/>
          </a:prstGeom>
          <a:solidFill>
            <a:srgbClr val="FFFFFF">
              <a:alpha val="84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58888" y="1557338"/>
            <a:ext cx="6842125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pl-PL" sz="2600" dirty="0">
                <a:solidFill>
                  <a:schemeClr val="tx1"/>
                </a:solidFill>
                <a:latin typeface="Sylfaen" pitchFamily="18" charset="0"/>
              </a:rPr>
              <a:t>RZEKA BUG I JEJ DOLINA</a:t>
            </a:r>
          </a:p>
          <a:p>
            <a:pPr algn="l">
              <a:defRPr/>
            </a:pPr>
            <a:r>
              <a:rPr lang="pl-PL" sz="1600" b="0" dirty="0">
                <a:solidFill>
                  <a:schemeClr val="tx1"/>
                </a:solidFill>
                <a:latin typeface="Sylfaen" pitchFamily="18" charset="0"/>
              </a:rPr>
              <a:t>Obszar Chroniony „NATURA 2000” – występowanie rzadkich gatunków fauny i flory zagrożonych w skali Europy</a:t>
            </a:r>
            <a:r>
              <a:rPr lang="pl-PL" sz="1600" dirty="0">
                <a:solidFill>
                  <a:schemeClr val="tx1"/>
                </a:solidFill>
                <a:latin typeface="Sylfaen" pitchFamily="18" charset="0"/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endParaRPr lang="pl-PL" sz="2000" b="0" dirty="0">
              <a:solidFill>
                <a:schemeClr val="tx1"/>
              </a:solidFill>
              <a:latin typeface="Sylfaen" pitchFamily="18" charset="0"/>
              <a:ea typeface="Times New Roman" pitchFamily="18" charset="0"/>
              <a:cs typeface="Arial" pitchFamily="34" charset="0"/>
            </a:endParaRPr>
          </a:p>
          <a:p>
            <a:pPr algn="just">
              <a:defRPr/>
            </a:pPr>
            <a:endParaRPr lang="pl-PL" sz="2000" b="0" dirty="0">
              <a:solidFill>
                <a:schemeClr val="tx1"/>
              </a:solidFill>
              <a:latin typeface="Sylfaen" pitchFamily="18" charset="0"/>
              <a:ea typeface="Times New Roman" pitchFamily="18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AutoNum type="arabicPeriod"/>
              <a:defRPr/>
            </a:pPr>
            <a:endParaRPr lang="pl-PL" sz="2000" dirty="0">
              <a:solidFill>
                <a:srgbClr val="333300"/>
              </a:solidFill>
              <a:latin typeface="Sylfaen" pitchFamily="18" charset="0"/>
            </a:endParaRPr>
          </a:p>
        </p:txBody>
      </p:sp>
      <p:sp>
        <p:nvSpPr>
          <p:cNvPr id="27653" name="pole tekstowe 2"/>
          <p:cNvSpPr txBox="1">
            <a:spLocks noChangeArrowheads="1"/>
          </p:cNvSpPr>
          <p:nvPr/>
        </p:nvSpPr>
        <p:spPr bwMode="auto">
          <a:xfrm>
            <a:off x="522288" y="428625"/>
            <a:ext cx="81930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altLang="pl-PL" sz="3200" dirty="0">
                <a:solidFill>
                  <a:schemeClr val="tx1"/>
                </a:solidFill>
                <a:latin typeface="Sylfaen" pitchFamily="18" charset="0"/>
                <a:ea typeface="Times New Roman" pitchFamily="18" charset="0"/>
                <a:cs typeface="Arial" charset="0"/>
              </a:rPr>
              <a:t>Najważniejsze zasoby środowiskowe</a:t>
            </a:r>
          </a:p>
        </p:txBody>
      </p:sp>
      <p:sp>
        <p:nvSpPr>
          <p:cNvPr id="27654" name="Text Box 10"/>
          <p:cNvSpPr txBox="1">
            <a:spLocks noChangeArrowheads="1"/>
          </p:cNvSpPr>
          <p:nvPr/>
        </p:nvSpPr>
        <p:spPr bwMode="auto">
          <a:xfrm>
            <a:off x="1274763" y="2992438"/>
            <a:ext cx="69850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altLang="pl-PL" sz="2600" dirty="0">
                <a:solidFill>
                  <a:schemeClr val="tx1"/>
                </a:solidFill>
                <a:latin typeface="Sylfaen" pitchFamily="18" charset="0"/>
              </a:rPr>
              <a:t>REZERWAT BAGNO SEREBRYSKIE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altLang="pl-PL" sz="1600" b="0" dirty="0">
                <a:solidFill>
                  <a:schemeClr val="tx1"/>
                </a:solidFill>
                <a:latin typeface="Sylfaen" pitchFamily="18" charset="0"/>
              </a:rPr>
              <a:t>Ochrona niezwykle rzadkiego typu torfowisk tzw. węglanowych oraz związanych z nimi bardzo rzadkich roślin i zwierząt (dwa spośród ptaków wodniczka i derkacz to gatunki zagrożone w skali świata).</a:t>
            </a:r>
            <a:r>
              <a:rPr lang="pl-PL" altLang="pl-PL" sz="1800" dirty="0">
                <a:solidFill>
                  <a:schemeClr val="tx1"/>
                </a:solidFill>
                <a:latin typeface="Sylfaen" pitchFamily="18" charset="0"/>
              </a:rPr>
              <a:t> </a:t>
            </a:r>
          </a:p>
        </p:txBody>
      </p:sp>
      <p:sp>
        <p:nvSpPr>
          <p:cNvPr id="27655" name="Text Box 11"/>
          <p:cNvSpPr txBox="1">
            <a:spLocks noChangeArrowheads="1"/>
          </p:cNvSpPr>
          <p:nvPr/>
        </p:nvSpPr>
        <p:spPr bwMode="auto">
          <a:xfrm>
            <a:off x="1312863" y="4652963"/>
            <a:ext cx="6734175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altLang="pl-PL" sz="2600" dirty="0">
                <a:solidFill>
                  <a:schemeClr val="tx1"/>
                </a:solidFill>
                <a:latin typeface="Sylfaen" pitchFamily="18" charset="0"/>
              </a:rPr>
              <a:t>POMNIKI PRZYRODY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altLang="pl-PL" sz="1600" b="0" dirty="0">
                <a:solidFill>
                  <a:schemeClr val="tx1"/>
                </a:solidFill>
                <a:latin typeface="Sylfaen" pitchFamily="18" charset="0"/>
              </a:rPr>
              <a:t>Dąb szypułkowy „Bolko” w </a:t>
            </a:r>
            <a:r>
              <a:rPr lang="pl-PL" altLang="pl-PL" sz="1600" b="0" dirty="0" err="1">
                <a:solidFill>
                  <a:schemeClr val="tx1"/>
                </a:solidFill>
                <a:latin typeface="Sylfaen" pitchFamily="18" charset="0"/>
              </a:rPr>
              <a:t>Hniszowie</a:t>
            </a:r>
            <a:r>
              <a:rPr lang="pl-PL" altLang="pl-PL" sz="1600" dirty="0">
                <a:solidFill>
                  <a:schemeClr val="tx1"/>
                </a:solidFill>
                <a:latin typeface="Sylfaen" pitchFamily="18" charset="0"/>
              </a:rPr>
              <a:t> - </a:t>
            </a:r>
            <a:r>
              <a:rPr lang="pl-PL" altLang="pl-PL" sz="1600" b="0" dirty="0">
                <a:solidFill>
                  <a:schemeClr val="tx1"/>
                </a:solidFill>
                <a:latin typeface="Sylfaen" pitchFamily="18" charset="0"/>
              </a:rPr>
              <a:t>obwód </a:t>
            </a:r>
            <a:r>
              <a:rPr lang="pl-PL" altLang="pl-PL" sz="1600" b="0" dirty="0" smtClean="0">
                <a:solidFill>
                  <a:schemeClr val="tx1"/>
                </a:solidFill>
                <a:latin typeface="Sylfaen" pitchFamily="18" charset="0"/>
              </a:rPr>
              <a:t>874 </a:t>
            </a:r>
            <a:r>
              <a:rPr lang="pl-PL" altLang="pl-PL" sz="1600" b="0" dirty="0">
                <a:solidFill>
                  <a:schemeClr val="tx1"/>
                </a:solidFill>
                <a:latin typeface="Sylfaen" pitchFamily="18" charset="0"/>
              </a:rPr>
              <a:t>cm, wysokości </a:t>
            </a:r>
            <a:r>
              <a:rPr lang="pl-PL" altLang="pl-PL" sz="1600" b="0" dirty="0" smtClean="0">
                <a:solidFill>
                  <a:schemeClr val="tx1"/>
                </a:solidFill>
                <a:latin typeface="Sylfaen" pitchFamily="18" charset="0"/>
              </a:rPr>
              <a:t>25,2 </a:t>
            </a:r>
            <a:r>
              <a:rPr lang="pl-PL" altLang="pl-PL" sz="1600" b="0" dirty="0">
                <a:solidFill>
                  <a:schemeClr val="tx1"/>
                </a:solidFill>
                <a:latin typeface="Sylfaen" pitchFamily="18" charset="0"/>
              </a:rPr>
              <a:t>m                   i rozpiętości korony </a:t>
            </a:r>
            <a:r>
              <a:rPr lang="pl-PL" altLang="pl-PL" sz="1600" b="0" dirty="0" smtClean="0">
                <a:solidFill>
                  <a:schemeClr val="tx1"/>
                </a:solidFill>
                <a:latin typeface="Sylfaen" pitchFamily="18" charset="0"/>
              </a:rPr>
              <a:t>34 </a:t>
            </a:r>
            <a:r>
              <a:rPr lang="pl-PL" altLang="pl-PL" sz="1600" b="0" dirty="0">
                <a:solidFill>
                  <a:schemeClr val="tx1"/>
                </a:solidFill>
                <a:latin typeface="Sylfaen" pitchFamily="18" charset="0"/>
              </a:rPr>
              <a:t>m.</a:t>
            </a:r>
            <a:endParaRPr lang="pl-PL" altLang="pl-PL" sz="1600" dirty="0">
              <a:solidFill>
                <a:schemeClr val="tx1"/>
              </a:solidFill>
              <a:latin typeface="Sylfaen" pitchFamily="18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45" y="475273"/>
            <a:ext cx="758825" cy="10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275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38501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89873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39628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89896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3413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500063" y="412245"/>
            <a:ext cx="8215312" cy="6000750"/>
          </a:xfrm>
          <a:prstGeom prst="rect">
            <a:avLst/>
          </a:prstGeom>
          <a:solidFill>
            <a:srgbClr val="FFFFFF">
              <a:alpha val="84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258888" y="1557338"/>
            <a:ext cx="6842125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l">
              <a:lnSpc>
                <a:spcPct val="150000"/>
              </a:lnSpc>
              <a:buFont typeface="+mj-lt"/>
              <a:buAutoNum type="arabicPeriod"/>
              <a:defRPr/>
            </a:pPr>
            <a:r>
              <a:rPr lang="pl-PL" sz="2800" b="0" dirty="0" smtClean="0">
                <a:solidFill>
                  <a:schemeClr val="tx1"/>
                </a:solidFill>
                <a:latin typeface="Sylfaen" pitchFamily="18" charset="0"/>
                <a:ea typeface="Times New Roman" pitchFamily="18" charset="0"/>
                <a:cs typeface="Arial" pitchFamily="34" charset="0"/>
              </a:rPr>
              <a:t>Charakterystyka gminy,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  <a:defRPr/>
            </a:pPr>
            <a:r>
              <a:rPr lang="pl-PL" sz="2800" b="0" dirty="0" smtClean="0">
                <a:solidFill>
                  <a:schemeClr val="tx1"/>
                </a:solidFill>
                <a:latin typeface="Sylfaen" pitchFamily="18" charset="0"/>
                <a:ea typeface="Times New Roman" pitchFamily="18" charset="0"/>
                <a:cs typeface="Arial" pitchFamily="34" charset="0"/>
              </a:rPr>
              <a:t>Najważniejsze zasoby,</a:t>
            </a:r>
            <a:endParaRPr lang="pl-PL" sz="2800" b="0" dirty="0">
              <a:solidFill>
                <a:schemeClr val="tx1"/>
              </a:solidFill>
              <a:latin typeface="Sylfaen" pitchFamily="18" charset="0"/>
              <a:ea typeface="Times New Roman" pitchFamily="18" charset="0"/>
              <a:cs typeface="Arial" pitchFamily="34" charset="0"/>
            </a:endParaRP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  <a:defRPr/>
            </a:pPr>
            <a:r>
              <a:rPr lang="pl-PL" sz="2800" b="0" dirty="0">
                <a:solidFill>
                  <a:schemeClr val="tx1"/>
                </a:solidFill>
                <a:latin typeface="Sylfaen" pitchFamily="18" charset="0"/>
                <a:ea typeface="Times New Roman" pitchFamily="18" charset="0"/>
                <a:cs typeface="Arial" pitchFamily="34" charset="0"/>
              </a:rPr>
              <a:t>Odnawialne źródła energii,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  <a:defRPr/>
            </a:pPr>
            <a:r>
              <a:rPr lang="pl-PL" sz="2800" b="0" dirty="0">
                <a:solidFill>
                  <a:schemeClr val="tx1"/>
                </a:solidFill>
                <a:latin typeface="Sylfaen" pitchFamily="18" charset="0"/>
                <a:ea typeface="Times New Roman" pitchFamily="18" charset="0"/>
                <a:cs typeface="Arial" pitchFamily="34" charset="0"/>
              </a:rPr>
              <a:t>Przykłady realizowanych projektów,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  <a:defRPr/>
            </a:pPr>
            <a:r>
              <a:rPr lang="pl-PL" sz="2800" b="0" dirty="0" smtClean="0">
                <a:solidFill>
                  <a:schemeClr val="tx1"/>
                </a:solidFill>
                <a:latin typeface="Sylfaen" pitchFamily="18" charset="0"/>
                <a:ea typeface="Times New Roman" pitchFamily="18" charset="0"/>
                <a:cs typeface="Arial" pitchFamily="34" charset="0"/>
              </a:rPr>
              <a:t>Edukacja ekologiczna,</a:t>
            </a:r>
            <a:endParaRPr lang="pl-PL" sz="2800" b="0" dirty="0">
              <a:solidFill>
                <a:schemeClr val="tx1"/>
              </a:solidFill>
              <a:latin typeface="Sylfaen" pitchFamily="18" charset="0"/>
              <a:ea typeface="Times New Roman" pitchFamily="18" charset="0"/>
              <a:cs typeface="Arial" pitchFamily="34" charset="0"/>
            </a:endParaRP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  <a:defRPr/>
            </a:pPr>
            <a:r>
              <a:rPr lang="pl-PL" sz="2800" b="0" dirty="0">
                <a:solidFill>
                  <a:schemeClr val="tx1"/>
                </a:solidFill>
                <a:latin typeface="Sylfaen" pitchFamily="18" charset="0"/>
                <a:ea typeface="Times New Roman" pitchFamily="18" charset="0"/>
                <a:cs typeface="Arial" pitchFamily="34" charset="0"/>
              </a:rPr>
              <a:t>Podsumowanie.</a:t>
            </a:r>
          </a:p>
          <a:p>
            <a:pPr marL="457200" indent="-457200">
              <a:lnSpc>
                <a:spcPct val="150000"/>
              </a:lnSpc>
              <a:buFontTx/>
              <a:buAutoNum type="arabicPeriod"/>
              <a:defRPr/>
            </a:pPr>
            <a:endParaRPr lang="pl-PL" sz="2000" dirty="0">
              <a:solidFill>
                <a:srgbClr val="333300"/>
              </a:solidFill>
              <a:latin typeface="Sylfaen" pitchFamily="18" charset="0"/>
            </a:endParaRPr>
          </a:p>
        </p:txBody>
      </p:sp>
      <p:sp>
        <p:nvSpPr>
          <p:cNvPr id="11" name="pole tekstowe 9"/>
          <p:cNvSpPr txBox="1">
            <a:spLocks noChangeArrowheads="1"/>
          </p:cNvSpPr>
          <p:nvPr/>
        </p:nvSpPr>
        <p:spPr bwMode="auto">
          <a:xfrm>
            <a:off x="522288" y="428625"/>
            <a:ext cx="81930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altLang="pl-PL" sz="3200" dirty="0">
                <a:solidFill>
                  <a:schemeClr val="tx1"/>
                </a:solidFill>
                <a:latin typeface="Sylfaen" pitchFamily="18" charset="0"/>
                <a:ea typeface="Times New Roman" pitchFamily="18" charset="0"/>
                <a:cs typeface="Arial" charset="0"/>
              </a:rPr>
              <a:t>Plan prezentacji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450105"/>
            <a:ext cx="758825" cy="10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7653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500063" y="428625"/>
            <a:ext cx="8215312" cy="6000750"/>
          </a:xfrm>
          <a:prstGeom prst="rect">
            <a:avLst/>
          </a:prstGeom>
          <a:solidFill>
            <a:srgbClr val="FFFFFF">
              <a:alpha val="84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/>
          </a:p>
        </p:txBody>
      </p:sp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1258888" y="1557338"/>
            <a:ext cx="6842125" cy="4570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50000"/>
              </a:lnSpc>
              <a:buClrTx/>
              <a:buNone/>
              <a:defRPr/>
            </a:pPr>
            <a:r>
              <a:rPr lang="pl-PL" sz="2800" dirty="0" smtClean="0">
                <a:solidFill>
                  <a:schemeClr val="tx1"/>
                </a:solidFill>
                <a:latin typeface="Sylfaen" pitchFamily="18" charset="0"/>
              </a:rPr>
              <a:t>ZESPOŁY I TEATRY</a:t>
            </a:r>
            <a:endParaRPr lang="pl-PL" sz="2800" dirty="0">
              <a:solidFill>
                <a:schemeClr val="tx1"/>
              </a:solidFill>
              <a:latin typeface="Sylfaen" pitchFamily="18" charset="0"/>
            </a:endParaRPr>
          </a:p>
          <a:p>
            <a:pPr marL="457200" indent="-457200">
              <a:lnSpc>
                <a:spcPct val="150000"/>
              </a:lnSpc>
              <a:buClrTx/>
              <a:defRPr/>
            </a:pPr>
            <a:r>
              <a:rPr lang="pl-PL" sz="2400" dirty="0" smtClean="0">
                <a:solidFill>
                  <a:schemeClr val="tx1"/>
                </a:solidFill>
                <a:latin typeface="Sylfaen" pitchFamily="18" charset="0"/>
              </a:rPr>
              <a:t>Teatr OKO,</a:t>
            </a:r>
          </a:p>
          <a:p>
            <a:pPr marL="457200" indent="-457200">
              <a:lnSpc>
                <a:spcPct val="150000"/>
              </a:lnSpc>
              <a:buClrTx/>
              <a:defRPr/>
            </a:pPr>
            <a:r>
              <a:rPr lang="pl-PL" sz="2400" dirty="0" smtClean="0">
                <a:solidFill>
                  <a:schemeClr val="tx1"/>
                </a:solidFill>
                <a:latin typeface="Sylfaen" pitchFamily="18" charset="0"/>
              </a:rPr>
              <a:t>Zespół Śpiewaczy Jarzębina Czerwona,</a:t>
            </a:r>
          </a:p>
          <a:p>
            <a:pPr marL="457200" indent="-457200">
              <a:lnSpc>
                <a:spcPct val="150000"/>
              </a:lnSpc>
              <a:buClrTx/>
              <a:defRPr/>
            </a:pPr>
            <a:r>
              <a:rPr lang="pl-PL" altLang="pl-PL" sz="2400" dirty="0" smtClean="0">
                <a:solidFill>
                  <a:schemeClr val="tx1"/>
                </a:solidFill>
                <a:latin typeface="Sylfaen" pitchFamily="18" charset="0"/>
              </a:rPr>
              <a:t>Zespół Śpiewaczy Wiśniowy Sad,</a:t>
            </a:r>
          </a:p>
          <a:p>
            <a:pPr marL="457200" indent="-457200">
              <a:lnSpc>
                <a:spcPct val="150000"/>
              </a:lnSpc>
              <a:buClrTx/>
              <a:defRPr/>
            </a:pPr>
            <a:r>
              <a:rPr lang="pl-PL" altLang="pl-PL" sz="2400" dirty="0" smtClean="0">
                <a:solidFill>
                  <a:schemeClr val="tx1"/>
                </a:solidFill>
                <a:latin typeface="Sylfaen" pitchFamily="18" charset="0"/>
              </a:rPr>
              <a:t>Kapela Bokoryna,</a:t>
            </a:r>
          </a:p>
          <a:p>
            <a:pPr marL="457200" indent="-457200">
              <a:lnSpc>
                <a:spcPct val="150000"/>
              </a:lnSpc>
              <a:buClrTx/>
              <a:defRPr/>
            </a:pPr>
            <a:r>
              <a:rPr lang="pl-PL" altLang="pl-PL" sz="2400" dirty="0" smtClean="0">
                <a:solidFill>
                  <a:schemeClr val="tx1"/>
                </a:solidFill>
                <a:latin typeface="Sylfaen" pitchFamily="18" charset="0"/>
              </a:rPr>
              <a:t>Zespół Akord.</a:t>
            </a:r>
            <a:endParaRPr lang="pl-PL" altLang="pl-PL" sz="2000" dirty="0" smtClean="0">
              <a:solidFill>
                <a:schemeClr val="tx1"/>
              </a:solidFill>
              <a:latin typeface="Sylfaen" pitchFamily="18" charset="0"/>
            </a:endParaRP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endParaRPr lang="pl-PL" altLang="pl-PL" sz="2000" dirty="0">
              <a:solidFill>
                <a:schemeClr val="tx1"/>
              </a:solidFill>
              <a:latin typeface="Sylfaen" pitchFamily="18" charset="0"/>
            </a:endParaRPr>
          </a:p>
        </p:txBody>
      </p:sp>
      <p:sp>
        <p:nvSpPr>
          <p:cNvPr id="40965" name="pole tekstowe 2"/>
          <p:cNvSpPr txBox="1">
            <a:spLocks noChangeArrowheads="1"/>
          </p:cNvSpPr>
          <p:nvPr/>
        </p:nvSpPr>
        <p:spPr bwMode="auto">
          <a:xfrm>
            <a:off x="522288" y="428625"/>
            <a:ext cx="8193087" cy="76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altLang="pl-PL" sz="3200" dirty="0" smtClean="0">
                <a:solidFill>
                  <a:schemeClr val="tx1"/>
                </a:solidFill>
                <a:latin typeface="Sylfaen" pitchFamily="18" charset="0"/>
                <a:ea typeface="Times New Roman" pitchFamily="18" charset="0"/>
                <a:cs typeface="Arial" charset="0"/>
              </a:rPr>
              <a:t>Zasoby ludzkie</a:t>
            </a:r>
            <a:endParaRPr lang="pl-PL" altLang="pl-PL" sz="3200" dirty="0">
              <a:solidFill>
                <a:schemeClr val="tx1"/>
              </a:solidFill>
              <a:latin typeface="Sylfaen" pitchFamily="18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45" y="475273"/>
            <a:ext cx="758825" cy="10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824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633" y="-99392"/>
            <a:ext cx="10440651" cy="696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677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624" y="116632"/>
            <a:ext cx="10836554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752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Picture 12" descr="wisn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70" r="3284"/>
          <a:stretch/>
        </p:blipFill>
        <p:spPr bwMode="auto">
          <a:xfrm>
            <a:off x="0" y="-233876"/>
            <a:ext cx="9497923" cy="709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539552" y="5517232"/>
            <a:ext cx="48336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Wiśniowy Sad</a:t>
            </a:r>
            <a:endParaRPr lang="pl-PL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25732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788" y="1"/>
            <a:ext cx="10319728" cy="6903334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683568" y="5934670"/>
            <a:ext cx="4198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BOKORYNA</a:t>
            </a:r>
            <a:endParaRPr lang="pl-PL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84481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2" y="-1"/>
            <a:ext cx="9114078" cy="6835559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3059832" y="5805264"/>
            <a:ext cx="27238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AKORD</a:t>
            </a:r>
            <a:endParaRPr lang="pl-PL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74697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500063" y="428625"/>
            <a:ext cx="8215312" cy="6000750"/>
          </a:xfrm>
          <a:prstGeom prst="rect">
            <a:avLst/>
          </a:prstGeom>
          <a:solidFill>
            <a:srgbClr val="FFFFFF">
              <a:alpha val="84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/>
          </a:p>
        </p:txBody>
      </p:sp>
      <p:sp>
        <p:nvSpPr>
          <p:cNvPr id="44037" name="pole tekstowe 2"/>
          <p:cNvSpPr txBox="1">
            <a:spLocks noChangeArrowheads="1"/>
          </p:cNvSpPr>
          <p:nvPr/>
        </p:nvSpPr>
        <p:spPr bwMode="auto">
          <a:xfrm>
            <a:off x="500063" y="2348880"/>
            <a:ext cx="8193087" cy="150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altLang="pl-PL" sz="3200" dirty="0">
                <a:solidFill>
                  <a:schemeClr val="tx1"/>
                </a:solidFill>
                <a:latin typeface="Sylfaen" pitchFamily="18" charset="0"/>
                <a:ea typeface="Times New Roman" pitchFamily="18" charset="0"/>
                <a:cs typeface="Arial" charset="0"/>
              </a:rPr>
              <a:t>Przykłady zrealizowanych </a:t>
            </a:r>
            <a:r>
              <a:rPr lang="pl-PL" altLang="pl-PL" sz="3200" dirty="0" smtClean="0">
                <a:solidFill>
                  <a:schemeClr val="tx1"/>
                </a:solidFill>
                <a:latin typeface="Sylfaen" pitchFamily="18" charset="0"/>
                <a:ea typeface="Times New Roman" pitchFamily="18" charset="0"/>
                <a:cs typeface="Arial" charset="0"/>
              </a:rPr>
              <a:t>inwestycji </a:t>
            </a:r>
            <a:br>
              <a:rPr lang="pl-PL" altLang="pl-PL" sz="3200" dirty="0" smtClean="0">
                <a:solidFill>
                  <a:schemeClr val="tx1"/>
                </a:solidFill>
                <a:latin typeface="Sylfaen" pitchFamily="18" charset="0"/>
                <a:ea typeface="Times New Roman" pitchFamily="18" charset="0"/>
                <a:cs typeface="Arial" charset="0"/>
              </a:rPr>
            </a:br>
            <a:r>
              <a:rPr lang="pl-PL" altLang="pl-PL" sz="3200" dirty="0" smtClean="0">
                <a:solidFill>
                  <a:schemeClr val="tx1"/>
                </a:solidFill>
                <a:latin typeface="Sylfaen" pitchFamily="18" charset="0"/>
                <a:ea typeface="Times New Roman" pitchFamily="18" charset="0"/>
                <a:cs typeface="Arial" charset="0"/>
              </a:rPr>
              <a:t>z odnawialnych źródeł energii.</a:t>
            </a:r>
            <a:endParaRPr lang="pl-PL" altLang="pl-PL" sz="3200" dirty="0">
              <a:solidFill>
                <a:schemeClr val="tx1"/>
              </a:solidFill>
              <a:latin typeface="Sylfaen" pitchFamily="18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45" y="475273"/>
            <a:ext cx="758825" cy="10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714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500063" y="428625"/>
            <a:ext cx="8215312" cy="6000750"/>
          </a:xfrm>
          <a:prstGeom prst="rect">
            <a:avLst/>
          </a:prstGeom>
          <a:solidFill>
            <a:srgbClr val="FFFFFF">
              <a:alpha val="84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58888" y="2420938"/>
            <a:ext cx="6840537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Instalacja </a:t>
            </a:r>
            <a:r>
              <a:rPr lang="pl-PL" altLang="pl-PL" sz="2000" b="0" dirty="0">
                <a:solidFill>
                  <a:schemeClr val="tx1"/>
                </a:solidFill>
                <a:latin typeface="Sylfaen" pitchFamily="18" charset="0"/>
              </a:rPr>
              <a:t>3 pomp ciepła (w systemie kaskadowym</a:t>
            </a: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) – 2012r.</a:t>
            </a:r>
            <a:endParaRPr lang="pl-PL" altLang="pl-PL" sz="2000" b="0" dirty="0">
              <a:solidFill>
                <a:schemeClr val="tx1"/>
              </a:solidFill>
              <a:latin typeface="Sylfae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b="0" dirty="0">
                <a:solidFill>
                  <a:schemeClr val="tx1"/>
                </a:solidFill>
                <a:latin typeface="Sylfaen" pitchFamily="18" charset="0"/>
              </a:rPr>
              <a:t>Wykonanie 27 otworów na głębokość 100m każdy (stanowiących dolne źródło ciepła),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b="0" dirty="0">
                <a:solidFill>
                  <a:schemeClr val="tx1"/>
                </a:solidFill>
                <a:latin typeface="Sylfaen" pitchFamily="18" charset="0"/>
              </a:rPr>
              <a:t>Budżet projektu  512 </a:t>
            </a: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172 zł</a:t>
            </a:r>
            <a:r>
              <a:rPr lang="pl-PL" altLang="pl-PL" sz="2000" b="0" dirty="0">
                <a:solidFill>
                  <a:schemeClr val="tx1"/>
                </a:solidFill>
                <a:latin typeface="Sylfaen" pitchFamily="18" charset="0"/>
              </a:rPr>
              <a:t>,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b="0" dirty="0">
                <a:solidFill>
                  <a:schemeClr val="tx1"/>
                </a:solidFill>
                <a:latin typeface="Sylfaen" pitchFamily="18" charset="0"/>
              </a:rPr>
              <a:t>Kwota dofinansowania  312 </a:t>
            </a: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300 zł                                     </a:t>
            </a:r>
            <a:r>
              <a:rPr lang="pl-PL" altLang="pl-PL" sz="2000" b="0" dirty="0">
                <a:solidFill>
                  <a:schemeClr val="tx1"/>
                </a:solidFill>
                <a:latin typeface="Sylfaen" pitchFamily="18" charset="0"/>
              </a:rPr>
              <a:t>(Program Rozwoju Obszarów </a:t>
            </a: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Wiejskich 2007-2013, Podstawowe usługi dla gospodarki i ludności wiejskiej)</a:t>
            </a:r>
            <a:endParaRPr lang="pl-PL" altLang="pl-PL" sz="2000" b="0" dirty="0">
              <a:solidFill>
                <a:schemeClr val="tx1"/>
              </a:solidFill>
              <a:latin typeface="Sylfaen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endParaRPr lang="pl-PL" altLang="pl-PL" sz="2000" b="0" dirty="0">
              <a:solidFill>
                <a:schemeClr val="tx1"/>
              </a:solidFill>
              <a:latin typeface="Sylfaen" pitchFamily="18" charset="0"/>
            </a:endParaRPr>
          </a:p>
        </p:txBody>
      </p:sp>
      <p:sp>
        <p:nvSpPr>
          <p:cNvPr id="59397" name="pole tekstowe 2"/>
          <p:cNvSpPr txBox="1">
            <a:spLocks noChangeArrowheads="1"/>
          </p:cNvSpPr>
          <p:nvPr/>
        </p:nvSpPr>
        <p:spPr bwMode="auto">
          <a:xfrm>
            <a:off x="530146" y="428625"/>
            <a:ext cx="818523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altLang="pl-PL" sz="3200" dirty="0" smtClean="0">
                <a:solidFill>
                  <a:schemeClr val="tx1"/>
                </a:solidFill>
                <a:latin typeface="Sylfaen" pitchFamily="18" charset="0"/>
              </a:rPr>
              <a:t>1. </a:t>
            </a:r>
            <a:r>
              <a:rPr lang="pl-PL" altLang="pl-PL" sz="3200" b="0" dirty="0" smtClean="0">
                <a:solidFill>
                  <a:schemeClr val="tx1"/>
                </a:solidFill>
                <a:latin typeface="Sylfaen" pitchFamily="18" charset="0"/>
              </a:rPr>
              <a:t>Remont </a:t>
            </a:r>
            <a:r>
              <a:rPr lang="pl-PL" altLang="pl-PL" sz="3200" b="0" dirty="0">
                <a:solidFill>
                  <a:schemeClr val="tx1"/>
                </a:solidFill>
                <a:latin typeface="Sylfaen" pitchFamily="18" charset="0"/>
              </a:rPr>
              <a:t>kotłowni z układem </a:t>
            </a:r>
            <a:endParaRPr lang="pl-PL" altLang="pl-PL" sz="3200" b="0" dirty="0" smtClean="0">
              <a:solidFill>
                <a:schemeClr val="tx1"/>
              </a:solidFill>
              <a:latin typeface="Sylfaen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altLang="pl-PL" sz="3200" b="0" dirty="0" smtClean="0">
                <a:solidFill>
                  <a:schemeClr val="tx1"/>
                </a:solidFill>
                <a:latin typeface="Sylfaen" pitchFamily="18" charset="0"/>
              </a:rPr>
              <a:t>pomp </a:t>
            </a:r>
            <a:r>
              <a:rPr lang="pl-PL" altLang="pl-PL" sz="3200" b="0" dirty="0">
                <a:solidFill>
                  <a:schemeClr val="tx1"/>
                </a:solidFill>
                <a:latin typeface="Sylfaen" pitchFamily="18" charset="0"/>
              </a:rPr>
              <a:t>ciepła </a:t>
            </a:r>
            <a:r>
              <a:rPr lang="pl-PL" altLang="pl-PL" sz="3200" b="0" dirty="0" smtClean="0">
                <a:solidFill>
                  <a:schemeClr val="tx1"/>
                </a:solidFill>
                <a:latin typeface="Sylfaen" pitchFamily="18" charset="0"/>
              </a:rPr>
              <a:t>w </a:t>
            </a:r>
            <a:r>
              <a:rPr lang="pl-PL" altLang="pl-PL" sz="3200" b="0" dirty="0">
                <a:solidFill>
                  <a:schemeClr val="tx1"/>
                </a:solidFill>
                <a:latin typeface="Sylfaen" pitchFamily="18" charset="0"/>
              </a:rPr>
              <a:t>budynku Zespołu Szkół </a:t>
            </a:r>
            <a:endParaRPr lang="pl-PL" altLang="pl-PL" sz="3200" dirty="0">
              <a:solidFill>
                <a:schemeClr val="tx1"/>
              </a:solidFill>
              <a:latin typeface="Sylfaen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altLang="pl-PL" sz="3200" b="0" dirty="0" smtClean="0">
                <a:solidFill>
                  <a:schemeClr val="tx1"/>
                </a:solidFill>
                <a:latin typeface="Sylfaen" pitchFamily="18" charset="0"/>
              </a:rPr>
              <a:t>w Rudzie-Hucie</a:t>
            </a:r>
            <a:endParaRPr lang="pl-PL" altLang="pl-PL" sz="3200" b="0" dirty="0">
              <a:solidFill>
                <a:schemeClr val="tx1"/>
              </a:solidFill>
              <a:latin typeface="Sylfaen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45" y="475273"/>
            <a:ext cx="758825" cy="10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997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0550" y="0"/>
            <a:ext cx="10325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67232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0550" y="0"/>
            <a:ext cx="10325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4121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500063" y="412245"/>
            <a:ext cx="8215312" cy="6000750"/>
          </a:xfrm>
          <a:prstGeom prst="rect">
            <a:avLst/>
          </a:prstGeom>
          <a:solidFill>
            <a:srgbClr val="FFFFFF">
              <a:alpha val="84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/>
          </a:p>
        </p:txBody>
      </p:sp>
      <p:sp>
        <p:nvSpPr>
          <p:cNvPr id="11" name="pole tekstowe 9"/>
          <p:cNvSpPr txBox="1">
            <a:spLocks noChangeArrowheads="1"/>
          </p:cNvSpPr>
          <p:nvPr/>
        </p:nvSpPr>
        <p:spPr bwMode="auto">
          <a:xfrm>
            <a:off x="522288" y="428625"/>
            <a:ext cx="81930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altLang="pl-PL" sz="3200" b="1" dirty="0" smtClean="0">
                <a:solidFill>
                  <a:schemeClr val="tx1"/>
                </a:solidFill>
                <a:latin typeface="Sylfaen" pitchFamily="18" charset="0"/>
                <a:ea typeface="Times New Roman" pitchFamily="18" charset="0"/>
                <a:cs typeface="Arial" charset="0"/>
              </a:rPr>
              <a:t>Charakterystyka gminy</a:t>
            </a:r>
            <a:endParaRPr lang="pl-PL" altLang="pl-PL" sz="3200" b="1" dirty="0">
              <a:solidFill>
                <a:schemeClr val="tx1"/>
              </a:solidFill>
              <a:latin typeface="Sylfaen" pitchFamily="18" charset="0"/>
              <a:ea typeface="Times New Roman" pitchFamily="18" charset="0"/>
              <a:cs typeface="Arial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258888" y="1457792"/>
            <a:ext cx="6842125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rgbClr val="99FF99"/>
                </a:solidFill>
                <a:latin typeface="Lucida Sans Unicode" pitchFamily="34" charset="0"/>
              </a:defRPr>
            </a:lvl1pPr>
            <a:lvl2pPr marL="742950" indent="-285750" eaLnBrk="0" hangingPunct="0">
              <a:defRPr b="1">
                <a:solidFill>
                  <a:srgbClr val="99FF99"/>
                </a:solidFill>
                <a:latin typeface="Lucida Sans Unicode" pitchFamily="34" charset="0"/>
              </a:defRPr>
            </a:lvl2pPr>
            <a:lvl3pPr marL="1143000" indent="-228600" eaLnBrk="0" hangingPunct="0">
              <a:defRPr b="1">
                <a:solidFill>
                  <a:srgbClr val="99FF99"/>
                </a:solidFill>
                <a:latin typeface="Lucida Sans Unicode" pitchFamily="34" charset="0"/>
              </a:defRPr>
            </a:lvl3pPr>
            <a:lvl4pPr marL="1600200" indent="-228600" eaLnBrk="0" hangingPunct="0">
              <a:defRPr b="1">
                <a:solidFill>
                  <a:srgbClr val="99FF99"/>
                </a:solidFill>
                <a:latin typeface="Lucida Sans Unicode" pitchFamily="34" charset="0"/>
              </a:defRPr>
            </a:lvl4pPr>
            <a:lvl5pPr marL="2057400" indent="-228600" eaLnBrk="0" hangingPunct="0">
              <a:defRPr b="1">
                <a:solidFill>
                  <a:srgbClr val="99FF99"/>
                </a:solidFill>
                <a:latin typeface="Lucida Sans Unicode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99FF99"/>
                </a:solidFill>
                <a:latin typeface="Lucida Sans Unicode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99FF99"/>
                </a:solidFill>
                <a:latin typeface="Lucida Sans Unicode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99FF99"/>
                </a:solidFill>
                <a:latin typeface="Lucida Sans Unicode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99FF99"/>
                </a:solidFill>
                <a:latin typeface="Lucida Sans Unicode" pitchFamily="34" charset="0"/>
              </a:defRPr>
            </a:lvl9pPr>
          </a:lstStyle>
          <a:p>
            <a:pPr algn="just" eaLnBrk="1" hangingPunct="1">
              <a:buFont typeface="Arial" charset="0"/>
              <a:buChar char="•"/>
            </a:pPr>
            <a:endParaRPr lang="pl-PL" altLang="pl-PL" sz="800" b="0" dirty="0">
              <a:solidFill>
                <a:schemeClr val="tx1"/>
              </a:solidFill>
              <a:latin typeface="Sylfaen" pitchFamily="18" charset="0"/>
              <a:ea typeface="Times New Roman" pitchFamily="18" charset="0"/>
              <a:cs typeface="Arial" charset="0"/>
            </a:endParaRPr>
          </a:p>
          <a:p>
            <a:pPr algn="just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Sylfaen" panose="010A0502050306030303" pitchFamily="18" charset="0"/>
              </a:rPr>
              <a:t>Gmina </a:t>
            </a:r>
            <a:r>
              <a:rPr lang="pl-PL" sz="2000" b="0" dirty="0" smtClean="0">
                <a:solidFill>
                  <a:schemeClr val="tx1"/>
                </a:solidFill>
                <a:latin typeface="Sylfaen" panose="010A0502050306030303" pitchFamily="18" charset="0"/>
              </a:rPr>
              <a:t>Ruda-Huta </a:t>
            </a:r>
            <a:r>
              <a:rPr lang="pl-PL" sz="2000" b="0" dirty="0">
                <a:solidFill>
                  <a:schemeClr val="tx1"/>
                </a:solidFill>
                <a:latin typeface="Sylfaen" panose="010A0502050306030303" pitchFamily="18" charset="0"/>
              </a:rPr>
              <a:t>p</a:t>
            </a:r>
            <a:r>
              <a:rPr lang="pl-PL" sz="2000" b="0" dirty="0" smtClean="0">
                <a:solidFill>
                  <a:schemeClr val="tx1"/>
                </a:solidFill>
                <a:latin typeface="Sylfaen" panose="010A0502050306030303" pitchFamily="18" charset="0"/>
              </a:rPr>
              <a:t>ołożona jest we wschodniej części powiatu chełmskiego, </a:t>
            </a:r>
          </a:p>
          <a:p>
            <a:pPr algn="just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pl-PL" sz="2000" b="0" dirty="0" smtClean="0">
                <a:solidFill>
                  <a:schemeClr val="tx1"/>
                </a:solidFill>
                <a:latin typeface="Sylfaen" panose="010A0502050306030303" pitchFamily="18" charset="0"/>
              </a:rPr>
              <a:t>Powierzchnia gminy to </a:t>
            </a:r>
            <a:r>
              <a:rPr lang="pl-PL" sz="2000" b="0" dirty="0">
                <a:solidFill>
                  <a:schemeClr val="tx1"/>
                </a:solidFill>
                <a:latin typeface="Sylfaen" panose="010A0502050306030303" pitchFamily="18" charset="0"/>
              </a:rPr>
              <a:t>112,5 </a:t>
            </a:r>
            <a:r>
              <a:rPr lang="pl-PL" sz="2000" b="0" dirty="0" smtClean="0">
                <a:solidFill>
                  <a:schemeClr val="tx1"/>
                </a:solidFill>
                <a:latin typeface="Sylfaen" panose="010A0502050306030303" pitchFamily="18" charset="0"/>
              </a:rPr>
              <a:t>km</a:t>
            </a:r>
            <a:r>
              <a:rPr lang="pl-PL" sz="2000" b="0" baseline="30000" dirty="0" smtClean="0">
                <a:solidFill>
                  <a:schemeClr val="tx1"/>
                </a:solidFill>
                <a:latin typeface="Sylfaen" panose="010A0502050306030303" pitchFamily="18" charset="0"/>
              </a:rPr>
              <a:t>2</a:t>
            </a:r>
            <a:r>
              <a:rPr lang="pl-PL" sz="2000" b="0" dirty="0" smtClean="0">
                <a:solidFill>
                  <a:schemeClr val="tx1"/>
                </a:solidFill>
                <a:latin typeface="Sylfaen" panose="010A0502050306030303" pitchFamily="18" charset="0"/>
              </a:rPr>
              <a:t>, </a:t>
            </a:r>
          </a:p>
          <a:p>
            <a:pPr algn="just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pl-PL" sz="2000" b="0" dirty="0" smtClean="0">
                <a:solidFill>
                  <a:schemeClr val="tx1"/>
                </a:solidFill>
                <a:latin typeface="Sylfaen" panose="010A0502050306030303" pitchFamily="18" charset="0"/>
              </a:rPr>
              <a:t>Zamieszkuje tu 4420 mieszkańców,</a:t>
            </a:r>
          </a:p>
          <a:p>
            <a:pPr algn="just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pl-PL" sz="2000" b="0" dirty="0" smtClean="0">
                <a:solidFill>
                  <a:schemeClr val="tx1"/>
                </a:solidFill>
                <a:latin typeface="Sylfaen" panose="010A0502050306030303" pitchFamily="18" charset="0"/>
              </a:rPr>
              <a:t>Podstawą </a:t>
            </a:r>
            <a:r>
              <a:rPr lang="pl-PL" sz="2000" b="0" dirty="0">
                <a:solidFill>
                  <a:schemeClr val="tx1"/>
                </a:solidFill>
                <a:latin typeface="Sylfaen" panose="010A0502050306030303" pitchFamily="18" charset="0"/>
              </a:rPr>
              <a:t>gospodarki jest </a:t>
            </a:r>
            <a:r>
              <a:rPr lang="pl-PL" sz="2000" b="0" dirty="0" smtClean="0">
                <a:solidFill>
                  <a:schemeClr val="tx1"/>
                </a:solidFill>
                <a:latin typeface="Sylfaen" panose="010A0502050306030303" pitchFamily="18" charset="0"/>
              </a:rPr>
              <a:t>rolnictwo,</a:t>
            </a:r>
          </a:p>
          <a:p>
            <a:pPr algn="just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pl-PL" sz="2000" b="0" dirty="0" smtClean="0">
                <a:solidFill>
                  <a:schemeClr val="tx1"/>
                </a:solidFill>
                <a:latin typeface="Sylfaen" panose="010A0502050306030303" pitchFamily="18" charset="0"/>
              </a:rPr>
              <a:t>Wschodnią </a:t>
            </a:r>
            <a:r>
              <a:rPr lang="pl-PL" sz="2000" b="0" dirty="0">
                <a:solidFill>
                  <a:schemeClr val="tx1"/>
                </a:solidFill>
                <a:latin typeface="Sylfaen" panose="010A0502050306030303" pitchFamily="18" charset="0"/>
              </a:rPr>
              <a:t>granicę stanowi rzeka </a:t>
            </a:r>
            <a:r>
              <a:rPr lang="pl-PL" sz="2000" b="0" dirty="0" smtClean="0">
                <a:solidFill>
                  <a:schemeClr val="tx1"/>
                </a:solidFill>
                <a:latin typeface="Sylfaen" panose="010A0502050306030303" pitchFamily="18" charset="0"/>
              </a:rPr>
              <a:t>Bug,</a:t>
            </a:r>
            <a:endParaRPr lang="pl-PL" sz="2000" b="0" dirty="0">
              <a:solidFill>
                <a:schemeClr val="tx1"/>
              </a:solidFill>
              <a:latin typeface="Sylfaen" panose="010A0502050306030303" pitchFamily="18" charset="0"/>
            </a:endParaRPr>
          </a:p>
          <a:p>
            <a:pPr algn="just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  <a:ea typeface="Times New Roman" pitchFamily="18" charset="0"/>
                <a:cs typeface="Arial" charset="0"/>
              </a:rPr>
              <a:t>Brak </a:t>
            </a:r>
            <a:r>
              <a:rPr lang="pl-PL" altLang="pl-PL" sz="2000" b="0" dirty="0">
                <a:solidFill>
                  <a:schemeClr val="tx1"/>
                </a:solidFill>
                <a:latin typeface="Sylfaen" pitchFamily="18" charset="0"/>
                <a:ea typeface="Times New Roman" pitchFamily="18" charset="0"/>
                <a:cs typeface="Arial" charset="0"/>
              </a:rPr>
              <a:t>przemysłowych punktów emisji zanieczyszczeń </a:t>
            </a:r>
            <a:br>
              <a:rPr lang="pl-PL" altLang="pl-PL" sz="2000" b="0" dirty="0">
                <a:solidFill>
                  <a:schemeClr val="tx1"/>
                </a:solidFill>
                <a:latin typeface="Sylfaen" pitchFamily="18" charset="0"/>
                <a:ea typeface="Times New Roman" pitchFamily="18" charset="0"/>
                <a:cs typeface="Arial" charset="0"/>
              </a:rPr>
            </a:br>
            <a:r>
              <a:rPr lang="pl-PL" altLang="pl-PL" sz="2000" b="0" dirty="0">
                <a:solidFill>
                  <a:schemeClr val="tx1"/>
                </a:solidFill>
                <a:latin typeface="Sylfaen" pitchFamily="18" charset="0"/>
                <a:ea typeface="Times New Roman" pitchFamily="18" charset="0"/>
                <a:cs typeface="Arial" charset="0"/>
              </a:rPr>
              <a:t>i największe w kraju nasłonecznienie sprzyja rozwojowi aktywnej </a:t>
            </a: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  <a:ea typeface="Times New Roman" pitchFamily="18" charset="0"/>
                <a:cs typeface="Arial" charset="0"/>
              </a:rPr>
              <a:t>turystyki.</a:t>
            </a:r>
            <a:endParaRPr lang="pl-PL" altLang="pl-PL" sz="2000" b="0" dirty="0">
              <a:solidFill>
                <a:schemeClr val="tx1"/>
              </a:solidFill>
              <a:latin typeface="Sylfaen" pitchFamily="18" charset="0"/>
              <a:ea typeface="Times New Roman" pitchFamily="18" charset="0"/>
              <a:cs typeface="Arial" charset="0"/>
            </a:endParaRPr>
          </a:p>
          <a:p>
            <a:pPr algn="just" eaLnBrk="1" hangingPunct="1">
              <a:buFont typeface="Arial" charset="0"/>
              <a:buChar char="•"/>
            </a:pPr>
            <a:endParaRPr lang="pl-PL" altLang="pl-PL" sz="800" b="0" dirty="0">
              <a:solidFill>
                <a:schemeClr val="tx1"/>
              </a:solidFill>
              <a:latin typeface="Sylfaen" pitchFamily="18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450105"/>
            <a:ext cx="758825" cy="10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402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7613" y="-7938"/>
            <a:ext cx="1032986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4301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0550" y="0"/>
            <a:ext cx="10325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78233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95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500063" y="428625"/>
            <a:ext cx="8215312" cy="6000750"/>
          </a:xfrm>
          <a:prstGeom prst="rect">
            <a:avLst/>
          </a:prstGeom>
          <a:solidFill>
            <a:srgbClr val="FFFFFF">
              <a:alpha val="84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58888" y="2420938"/>
            <a:ext cx="6840537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b="0" dirty="0">
                <a:solidFill>
                  <a:schemeClr val="tx1"/>
                </a:solidFill>
                <a:latin typeface="Sylfaen" pitchFamily="18" charset="0"/>
              </a:rPr>
              <a:t>Instalacja 512 zestawów kolektorów </a:t>
            </a: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słonecznych – 2010r.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dirty="0" smtClean="0">
                <a:solidFill>
                  <a:schemeClr val="tx1"/>
                </a:solidFill>
                <a:latin typeface="Sylfaen" pitchFamily="18" charset="0"/>
              </a:rPr>
              <a:t>Moc – 1,89MW</a:t>
            </a:r>
            <a:endParaRPr lang="pl-PL" altLang="pl-PL" sz="2000" b="0" dirty="0">
              <a:solidFill>
                <a:schemeClr val="tx1"/>
              </a:solidFill>
              <a:latin typeface="Sylfae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Budżet </a:t>
            </a:r>
            <a:r>
              <a:rPr lang="pl-PL" altLang="pl-PL" sz="2000" b="0" dirty="0">
                <a:solidFill>
                  <a:schemeClr val="tx1"/>
                </a:solidFill>
                <a:latin typeface="Sylfaen" pitchFamily="18" charset="0"/>
              </a:rPr>
              <a:t>projektu 4 790 </a:t>
            </a: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920 zł</a:t>
            </a:r>
            <a:endParaRPr lang="pl-PL" altLang="pl-PL" sz="2000" b="0" dirty="0">
              <a:solidFill>
                <a:schemeClr val="tx1"/>
              </a:solidFill>
              <a:latin typeface="Sylfae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b="0" dirty="0">
                <a:solidFill>
                  <a:schemeClr val="tx1"/>
                </a:solidFill>
                <a:latin typeface="Sylfaen" pitchFamily="18" charset="0"/>
              </a:rPr>
              <a:t>Kwota dofinansowania 4 072 </a:t>
            </a: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282 zł                                                     </a:t>
            </a:r>
            <a:r>
              <a:rPr lang="pl-PL" altLang="pl-PL" sz="2000" b="0" dirty="0">
                <a:solidFill>
                  <a:schemeClr val="tx1"/>
                </a:solidFill>
                <a:latin typeface="Sylfaen" pitchFamily="18" charset="0"/>
              </a:rPr>
              <a:t>(Regionalny Program Operacyjny Województwa Lubelskiego)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endParaRPr lang="pl-PL" altLang="pl-PL" sz="2000" b="0" dirty="0">
              <a:solidFill>
                <a:schemeClr val="tx1"/>
              </a:solidFill>
              <a:latin typeface="Sylfaen" pitchFamily="18" charset="0"/>
            </a:endParaRPr>
          </a:p>
        </p:txBody>
      </p:sp>
      <p:sp>
        <p:nvSpPr>
          <p:cNvPr id="48133" name="pole tekstowe 2"/>
          <p:cNvSpPr txBox="1">
            <a:spLocks noChangeArrowheads="1"/>
          </p:cNvSpPr>
          <p:nvPr/>
        </p:nvSpPr>
        <p:spPr bwMode="auto">
          <a:xfrm>
            <a:off x="1331640" y="428625"/>
            <a:ext cx="738373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altLang="pl-PL" sz="3200" b="0" dirty="0" smtClean="0">
                <a:solidFill>
                  <a:schemeClr val="tx1"/>
                </a:solidFill>
                <a:latin typeface="Sylfaen" pitchFamily="18" charset="0"/>
              </a:rPr>
              <a:t>2. „Ochrona </a:t>
            </a:r>
            <a:r>
              <a:rPr lang="pl-PL" altLang="pl-PL" sz="3200" b="0" dirty="0">
                <a:solidFill>
                  <a:schemeClr val="tx1"/>
                </a:solidFill>
                <a:latin typeface="Sylfaen" pitchFamily="18" charset="0"/>
              </a:rPr>
              <a:t>walorów środowiskowych Gminy Ruda-Huta poprzez zmniejszenie emisji szkodliwych związków do atmosfery”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45" y="475273"/>
            <a:ext cx="758825" cy="10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763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066" y="0"/>
            <a:ext cx="10568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772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0" y="-99392"/>
            <a:ext cx="10436088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275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Z:\DSC_01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-4763"/>
            <a:ext cx="10326688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54274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Z:\solary\DSC_0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5" y="-22225"/>
            <a:ext cx="10326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1700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500063" y="428625"/>
            <a:ext cx="8215312" cy="6000750"/>
          </a:xfrm>
          <a:prstGeom prst="rect">
            <a:avLst/>
          </a:prstGeom>
          <a:solidFill>
            <a:srgbClr val="FFFFFF">
              <a:alpha val="84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02492" y="2852936"/>
            <a:ext cx="6840537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Instalacja pomp ciepła w 6 obiektach komunalnych – 2014r.</a:t>
            </a:r>
            <a:endParaRPr lang="pl-PL" altLang="pl-PL" sz="2000" b="0" dirty="0">
              <a:solidFill>
                <a:schemeClr val="tx1"/>
              </a:solidFill>
              <a:latin typeface="Sylfae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b="0" dirty="0">
                <a:solidFill>
                  <a:schemeClr val="tx1"/>
                </a:solidFill>
                <a:latin typeface="Sylfaen" pitchFamily="18" charset="0"/>
              </a:rPr>
              <a:t>Wykonanie </a:t>
            </a: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w sumie 39 </a:t>
            </a:r>
            <a:r>
              <a:rPr lang="pl-PL" altLang="pl-PL" sz="2000" b="0" dirty="0">
                <a:solidFill>
                  <a:schemeClr val="tx1"/>
                </a:solidFill>
                <a:latin typeface="Sylfaen" pitchFamily="18" charset="0"/>
              </a:rPr>
              <a:t>otworów na głębokość 100m każdy (stanowiących dolne źródło ciepła),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b="0" dirty="0">
                <a:solidFill>
                  <a:schemeClr val="tx1"/>
                </a:solidFill>
                <a:latin typeface="Sylfaen" pitchFamily="18" charset="0"/>
              </a:rPr>
              <a:t>Budżet projektu  </a:t>
            </a:r>
            <a:r>
              <a:rPr lang="pl-PL" sz="2000" dirty="0" smtClean="0">
                <a:solidFill>
                  <a:schemeClr val="tx1"/>
                </a:solidFill>
                <a:latin typeface="Sylfaen" panose="010A0502050306030303" pitchFamily="18" charset="0"/>
              </a:rPr>
              <a:t>992 241 zł</a:t>
            </a: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,</a:t>
            </a:r>
            <a:endParaRPr lang="pl-PL" altLang="pl-PL" sz="2000" b="0" dirty="0">
              <a:solidFill>
                <a:schemeClr val="tx1"/>
              </a:solidFill>
              <a:latin typeface="Sylfae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b="0" dirty="0">
                <a:solidFill>
                  <a:schemeClr val="tx1"/>
                </a:solidFill>
                <a:latin typeface="Sylfaen" pitchFamily="18" charset="0"/>
              </a:rPr>
              <a:t>Kwota dofinansowania  </a:t>
            </a:r>
            <a:r>
              <a:rPr lang="pl-PL" sz="2000" dirty="0" smtClean="0">
                <a:solidFill>
                  <a:schemeClr val="tx1"/>
                </a:solidFill>
                <a:latin typeface="Sylfaen" panose="010A0502050306030303" pitchFamily="18" charset="0"/>
              </a:rPr>
              <a:t>843 404 zł, 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pl-PL" altLang="pl-PL" sz="2000" dirty="0" smtClean="0">
                <a:solidFill>
                  <a:schemeClr val="tx1"/>
                </a:solidFill>
                <a:latin typeface="Sylfaen" pitchFamily="18" charset="0"/>
              </a:rPr>
              <a:t>(Regionalny </a:t>
            </a:r>
            <a:r>
              <a:rPr lang="pl-PL" altLang="pl-PL" sz="2000" dirty="0">
                <a:solidFill>
                  <a:schemeClr val="tx1"/>
                </a:solidFill>
                <a:latin typeface="Sylfaen" pitchFamily="18" charset="0"/>
              </a:rPr>
              <a:t>Program Operacyjny Województwa Lubelskiego</a:t>
            </a:r>
            <a:r>
              <a:rPr lang="pl-PL" altLang="pl-PL" sz="2000" dirty="0" smtClean="0">
                <a:solidFill>
                  <a:schemeClr val="tx1"/>
                </a:solidFill>
                <a:latin typeface="Sylfaen" pitchFamily="18" charset="0"/>
              </a:rPr>
              <a:t>)</a:t>
            </a:r>
            <a:endParaRPr lang="pl-PL" altLang="pl-PL" sz="2000" b="0" dirty="0">
              <a:solidFill>
                <a:schemeClr val="tx1"/>
              </a:solidFill>
              <a:latin typeface="Sylfaen" pitchFamily="18" charset="0"/>
            </a:endParaRPr>
          </a:p>
        </p:txBody>
      </p:sp>
      <p:sp>
        <p:nvSpPr>
          <p:cNvPr id="59397" name="pole tekstowe 2"/>
          <p:cNvSpPr txBox="1">
            <a:spLocks noChangeArrowheads="1"/>
          </p:cNvSpPr>
          <p:nvPr/>
        </p:nvSpPr>
        <p:spPr bwMode="auto">
          <a:xfrm>
            <a:off x="530146" y="428625"/>
            <a:ext cx="818523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altLang="pl-PL" sz="3200" dirty="0" smtClean="0">
                <a:solidFill>
                  <a:schemeClr val="tx1"/>
                </a:solidFill>
                <a:latin typeface="Sylfaen" pitchFamily="18" charset="0"/>
              </a:rPr>
              <a:t>3. </a:t>
            </a:r>
            <a:r>
              <a:rPr lang="pl-PL" sz="3200" dirty="0" smtClean="0">
                <a:solidFill>
                  <a:schemeClr val="tx1"/>
                </a:solidFill>
                <a:latin typeface="Sylfaen" panose="010A0502050306030303" pitchFamily="18" charset="0"/>
              </a:rPr>
              <a:t>„Zakup </a:t>
            </a:r>
            <a:r>
              <a:rPr lang="pl-PL" sz="3200" dirty="0">
                <a:solidFill>
                  <a:schemeClr val="tx1"/>
                </a:solidFill>
                <a:latin typeface="Sylfaen" panose="010A0502050306030303" pitchFamily="18" charset="0"/>
              </a:rPr>
              <a:t>i montaż pomp ciepła </a:t>
            </a:r>
            <a:endParaRPr lang="pl-PL" sz="3200" dirty="0" smtClean="0">
              <a:solidFill>
                <a:schemeClr val="tx1"/>
              </a:solidFill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sz="3200" dirty="0" smtClean="0">
                <a:solidFill>
                  <a:schemeClr val="tx1"/>
                </a:solidFill>
                <a:latin typeface="Sylfaen" panose="010A0502050306030303" pitchFamily="18" charset="0"/>
              </a:rPr>
              <a:t>szansą </a:t>
            </a:r>
            <a:r>
              <a:rPr lang="pl-PL" sz="3200" dirty="0">
                <a:solidFill>
                  <a:schemeClr val="tx1"/>
                </a:solidFill>
                <a:latin typeface="Sylfaen" panose="010A0502050306030303" pitchFamily="18" charset="0"/>
              </a:rPr>
              <a:t>zwiększenia </a:t>
            </a:r>
            <a:r>
              <a:rPr lang="pl-PL" sz="3200" dirty="0" smtClean="0">
                <a:solidFill>
                  <a:schemeClr val="tx1"/>
                </a:solidFill>
                <a:latin typeface="Sylfaen" panose="010A0502050306030303" pitchFamily="18" charset="0"/>
              </a:rPr>
              <a:t>wykorzystania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sz="3200" dirty="0" smtClean="0">
                <a:solidFill>
                  <a:schemeClr val="tx1"/>
                </a:solidFill>
                <a:latin typeface="Sylfaen" panose="010A0502050306030303" pitchFamily="18" charset="0"/>
              </a:rPr>
              <a:t>energii </a:t>
            </a:r>
            <a:r>
              <a:rPr lang="pl-PL" sz="3200" dirty="0">
                <a:solidFill>
                  <a:schemeClr val="tx1"/>
                </a:solidFill>
                <a:latin typeface="Sylfaen" panose="010A0502050306030303" pitchFamily="18" charset="0"/>
              </a:rPr>
              <a:t>przyjaznej środowisku </a:t>
            </a:r>
            <a:endParaRPr lang="pl-PL" sz="3200" dirty="0" smtClean="0">
              <a:solidFill>
                <a:schemeClr val="tx1"/>
              </a:solidFill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sz="3200" dirty="0" smtClean="0">
                <a:solidFill>
                  <a:schemeClr val="tx1"/>
                </a:solidFill>
                <a:latin typeface="Sylfaen" panose="010A0502050306030303" pitchFamily="18" charset="0"/>
              </a:rPr>
              <a:t>w Gminie Ruda-Huta</a:t>
            </a:r>
            <a:endParaRPr lang="pl-PL" altLang="pl-PL" sz="3200" b="0" dirty="0">
              <a:solidFill>
                <a:schemeClr val="tx1"/>
              </a:solidFill>
              <a:latin typeface="Sylfaen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45" y="475273"/>
            <a:ext cx="758825" cy="10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383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8" t="10000" r="10625" b="8889"/>
          <a:stretch/>
        </p:blipFill>
        <p:spPr>
          <a:xfrm>
            <a:off x="0" y="-236261"/>
            <a:ext cx="9144000" cy="7255565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2548173" y="6211669"/>
            <a:ext cx="379463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Moduł sterujący</a:t>
            </a:r>
            <a:endParaRPr lang="pl-PL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69212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500063" y="428625"/>
            <a:ext cx="8215312" cy="6000750"/>
          </a:xfrm>
          <a:prstGeom prst="rect">
            <a:avLst/>
          </a:prstGeom>
          <a:solidFill>
            <a:srgbClr val="FFFFFF">
              <a:alpha val="84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58888" y="1557338"/>
            <a:ext cx="6842125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pl-PL" sz="2600" dirty="0">
                <a:solidFill>
                  <a:schemeClr val="tx1"/>
                </a:solidFill>
                <a:latin typeface="Sylfaen" pitchFamily="18" charset="0"/>
              </a:rPr>
              <a:t>RZEKA BUG I JEJ DOLINA</a:t>
            </a:r>
          </a:p>
          <a:p>
            <a:pPr algn="l">
              <a:defRPr/>
            </a:pPr>
            <a:r>
              <a:rPr lang="pl-PL" sz="1600" b="0" dirty="0">
                <a:solidFill>
                  <a:schemeClr val="tx1"/>
                </a:solidFill>
                <a:latin typeface="Sylfaen" pitchFamily="18" charset="0"/>
              </a:rPr>
              <a:t>Obszar Chroniony „NATURA 2000” – występowanie rzadkich gatunków fauny i flory zagrożonych w skali Europy</a:t>
            </a:r>
            <a:r>
              <a:rPr lang="pl-PL" sz="1600" dirty="0">
                <a:solidFill>
                  <a:schemeClr val="tx1"/>
                </a:solidFill>
                <a:latin typeface="Sylfaen" pitchFamily="18" charset="0"/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endParaRPr lang="pl-PL" sz="2000" b="0" dirty="0">
              <a:solidFill>
                <a:schemeClr val="tx1"/>
              </a:solidFill>
              <a:latin typeface="Sylfaen" pitchFamily="18" charset="0"/>
              <a:ea typeface="Times New Roman" pitchFamily="18" charset="0"/>
              <a:cs typeface="Arial" pitchFamily="34" charset="0"/>
            </a:endParaRPr>
          </a:p>
          <a:p>
            <a:pPr algn="just">
              <a:defRPr/>
            </a:pPr>
            <a:endParaRPr lang="pl-PL" sz="2000" b="0" dirty="0">
              <a:solidFill>
                <a:schemeClr val="tx1"/>
              </a:solidFill>
              <a:latin typeface="Sylfaen" pitchFamily="18" charset="0"/>
              <a:ea typeface="Times New Roman" pitchFamily="18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AutoNum type="arabicPeriod"/>
              <a:defRPr/>
            </a:pPr>
            <a:endParaRPr lang="pl-PL" sz="2000" dirty="0">
              <a:solidFill>
                <a:srgbClr val="333300"/>
              </a:solidFill>
              <a:latin typeface="Sylfaen" pitchFamily="18" charset="0"/>
            </a:endParaRPr>
          </a:p>
        </p:txBody>
      </p:sp>
      <p:sp>
        <p:nvSpPr>
          <p:cNvPr id="16389" name="pole tekstowe 2"/>
          <p:cNvSpPr txBox="1">
            <a:spLocks noChangeArrowheads="1"/>
          </p:cNvSpPr>
          <p:nvPr/>
        </p:nvSpPr>
        <p:spPr bwMode="auto">
          <a:xfrm>
            <a:off x="522288" y="428625"/>
            <a:ext cx="81930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altLang="pl-PL" sz="3200">
                <a:solidFill>
                  <a:schemeClr val="tx1"/>
                </a:solidFill>
                <a:latin typeface="Sylfaen" pitchFamily="18" charset="0"/>
                <a:ea typeface="Times New Roman" pitchFamily="18" charset="0"/>
                <a:cs typeface="Arial" charset="0"/>
              </a:rPr>
              <a:t>Najważniejsze zasoby środowiskowe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450105"/>
            <a:ext cx="758825" cy="10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249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334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665" y="0"/>
            <a:ext cx="10499337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598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547813" y="2511425"/>
            <a:ext cx="684212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pl-PL" sz="2800" b="0" dirty="0">
              <a:solidFill>
                <a:schemeClr val="tx1"/>
              </a:solidFill>
              <a:latin typeface="Sylfaen" pitchFamily="18" charset="0"/>
              <a:ea typeface="Times New Roman" pitchFamily="18" charset="0"/>
              <a:cs typeface="Arial" pitchFamily="34" charset="0"/>
            </a:endParaRPr>
          </a:p>
          <a:p>
            <a:pPr>
              <a:defRPr/>
            </a:pPr>
            <a:r>
              <a:rPr lang="pl-PL" sz="2800" dirty="0" smtClean="0">
                <a:latin typeface="Sylfaen" pitchFamily="18" charset="0"/>
                <a:ea typeface="Times New Roman" pitchFamily="18" charset="0"/>
                <a:cs typeface="Arial" pitchFamily="34" charset="0"/>
              </a:rPr>
              <a:t>4. Gminny </a:t>
            </a:r>
            <a:r>
              <a:rPr lang="pl-PL" sz="2800" dirty="0">
                <a:latin typeface="Sylfaen" pitchFamily="18" charset="0"/>
                <a:ea typeface="Times New Roman" pitchFamily="18" charset="0"/>
                <a:cs typeface="Arial" pitchFamily="34" charset="0"/>
              </a:rPr>
              <a:t>Dom Kultury w </a:t>
            </a:r>
            <a:r>
              <a:rPr lang="pl-PL" sz="2800" dirty="0" smtClean="0">
                <a:latin typeface="Sylfaen" pitchFamily="18" charset="0"/>
                <a:ea typeface="Times New Roman" pitchFamily="18" charset="0"/>
                <a:cs typeface="Arial" pitchFamily="34" charset="0"/>
              </a:rPr>
              <a:t>Rudzie-Kolonii</a:t>
            </a:r>
            <a:endParaRPr lang="pl-PL" sz="2800" dirty="0">
              <a:latin typeface="Sylfaen" pitchFamily="18" charset="0"/>
              <a:ea typeface="Times New Roman" pitchFamily="18" charset="0"/>
              <a:cs typeface="Arial" pitchFamily="34" charset="0"/>
            </a:endParaRPr>
          </a:p>
          <a:p>
            <a:pPr algn="l">
              <a:defRPr/>
            </a:pPr>
            <a:endParaRPr lang="pl-PL" sz="2800" b="0" dirty="0">
              <a:solidFill>
                <a:schemeClr val="tx1"/>
              </a:solidFill>
              <a:latin typeface="Sylfaen" pitchFamily="18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3"/>
            <a:ext cx="10308631" cy="6848797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3419872" y="6131276"/>
            <a:ext cx="25827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Kotłownia </a:t>
            </a:r>
            <a:endParaRPr lang="pl-PL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87369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0937" y="-779399"/>
            <a:ext cx="11447547" cy="760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455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47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500063" y="428625"/>
            <a:ext cx="8215312" cy="6000750"/>
          </a:xfrm>
          <a:prstGeom prst="rect">
            <a:avLst/>
          </a:prstGeom>
          <a:solidFill>
            <a:srgbClr val="FFFFFF">
              <a:alpha val="84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58888" y="2420938"/>
            <a:ext cx="6840537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endParaRPr lang="pl-PL" altLang="pl-PL" sz="2000" b="0" dirty="0" smtClean="0">
              <a:solidFill>
                <a:schemeClr val="tx1"/>
              </a:solidFill>
              <a:latin typeface="Sylfae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Instalacja </a:t>
            </a:r>
            <a:r>
              <a:rPr lang="pl-PL" altLang="pl-PL" sz="2000" b="0" dirty="0">
                <a:solidFill>
                  <a:schemeClr val="tx1"/>
                </a:solidFill>
                <a:latin typeface="Sylfaen" pitchFamily="18" charset="0"/>
              </a:rPr>
              <a:t>3 zestawów oświetlenia </a:t>
            </a: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fotowoltaicznego – 2011r.</a:t>
            </a:r>
            <a:endParaRPr lang="pl-PL" altLang="pl-PL" sz="2000" b="0" dirty="0">
              <a:solidFill>
                <a:schemeClr val="tx1"/>
              </a:solidFill>
              <a:latin typeface="Sylfae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b="0" dirty="0">
                <a:solidFill>
                  <a:schemeClr val="tx1"/>
                </a:solidFill>
                <a:latin typeface="Sylfaen" pitchFamily="18" charset="0"/>
              </a:rPr>
              <a:t>Przebudowa chodników i miejsc postojowych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b="0" dirty="0">
                <a:solidFill>
                  <a:schemeClr val="tx1"/>
                </a:solidFill>
                <a:latin typeface="Sylfaen" pitchFamily="18" charset="0"/>
              </a:rPr>
              <a:t>Budżet projektu 209 </a:t>
            </a: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629 zł</a:t>
            </a:r>
            <a:endParaRPr lang="pl-PL" altLang="pl-PL" sz="2000" b="0" dirty="0">
              <a:solidFill>
                <a:schemeClr val="tx1"/>
              </a:solidFill>
              <a:latin typeface="Sylfae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b="0" dirty="0">
                <a:solidFill>
                  <a:schemeClr val="tx1"/>
                </a:solidFill>
                <a:latin typeface="Sylfaen" pitchFamily="18" charset="0"/>
              </a:rPr>
              <a:t>Kwota dofinansowania 118 </a:t>
            </a: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314 zł                                                      </a:t>
            </a:r>
            <a:r>
              <a:rPr lang="pl-PL" altLang="pl-PL" sz="2000" b="0" dirty="0">
                <a:solidFill>
                  <a:schemeClr val="tx1"/>
                </a:solidFill>
                <a:latin typeface="Sylfaen" pitchFamily="18" charset="0"/>
              </a:rPr>
              <a:t>(Program Rozwoju Obszarów </a:t>
            </a: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Wiejskich,</a:t>
            </a:r>
            <a:r>
              <a:rPr lang="pl-PL" altLang="pl-PL" sz="2000" dirty="0" smtClean="0">
                <a:latin typeface="Sylfaen" pitchFamily="18" charset="0"/>
              </a:rPr>
              <a:t> </a:t>
            </a:r>
            <a:r>
              <a:rPr lang="pl-PL" altLang="pl-PL" sz="2000" dirty="0" smtClean="0">
                <a:solidFill>
                  <a:schemeClr val="tx1"/>
                </a:solidFill>
                <a:latin typeface="Sylfaen" pitchFamily="18" charset="0"/>
              </a:rPr>
              <a:t>LEADER, Odnowa </a:t>
            </a:r>
            <a:r>
              <a:rPr lang="pl-PL" altLang="pl-PL" sz="2000" dirty="0">
                <a:solidFill>
                  <a:schemeClr val="tx1"/>
                </a:solidFill>
                <a:latin typeface="Sylfaen" pitchFamily="18" charset="0"/>
              </a:rPr>
              <a:t>i Rozwój Wsi</a:t>
            </a: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)</a:t>
            </a:r>
            <a:endParaRPr lang="pl-PL" altLang="pl-PL" sz="2000" b="0" dirty="0">
              <a:solidFill>
                <a:schemeClr val="tx1"/>
              </a:solidFill>
              <a:latin typeface="Sylfaen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endParaRPr lang="pl-PL" altLang="pl-PL" sz="2000" b="0" dirty="0">
              <a:solidFill>
                <a:schemeClr val="tx1"/>
              </a:solidFill>
              <a:latin typeface="Sylfaen" pitchFamily="18" charset="0"/>
            </a:endParaRPr>
          </a:p>
        </p:txBody>
      </p:sp>
      <p:sp>
        <p:nvSpPr>
          <p:cNvPr id="56325" name="pole tekstowe 2"/>
          <p:cNvSpPr txBox="1">
            <a:spLocks noChangeArrowheads="1"/>
          </p:cNvSpPr>
          <p:nvPr/>
        </p:nvSpPr>
        <p:spPr bwMode="auto">
          <a:xfrm>
            <a:off x="500064" y="428625"/>
            <a:ext cx="821531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altLang="pl-PL" sz="3200" dirty="0" smtClean="0">
                <a:solidFill>
                  <a:schemeClr val="tx1"/>
                </a:solidFill>
                <a:latin typeface="Sylfaen" pitchFamily="18" charset="0"/>
              </a:rPr>
              <a:t>4. </a:t>
            </a:r>
            <a:r>
              <a:rPr lang="pl-PL" altLang="pl-PL" sz="3200" b="0" dirty="0" smtClean="0">
                <a:solidFill>
                  <a:schemeClr val="tx1"/>
                </a:solidFill>
                <a:latin typeface="Sylfaen" pitchFamily="18" charset="0"/>
              </a:rPr>
              <a:t>Zagospodarowanie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altLang="pl-PL" sz="3200" b="0" dirty="0" smtClean="0">
                <a:solidFill>
                  <a:schemeClr val="tx1"/>
                </a:solidFill>
                <a:latin typeface="Sylfaen" pitchFamily="18" charset="0"/>
              </a:rPr>
              <a:t>cen­trum </a:t>
            </a:r>
            <a:r>
              <a:rPr lang="pl-PL" altLang="pl-PL" sz="3200" b="0" dirty="0">
                <a:solidFill>
                  <a:schemeClr val="tx1"/>
                </a:solidFill>
                <a:latin typeface="Sylfaen" pitchFamily="18" charset="0"/>
              </a:rPr>
              <a:t>miejscowości Ruda-Huta </a:t>
            </a:r>
            <a:endParaRPr lang="pl-PL" altLang="pl-PL" sz="3200" b="0" dirty="0" smtClean="0">
              <a:solidFill>
                <a:schemeClr val="tx1"/>
              </a:solidFill>
              <a:latin typeface="Sylfaen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altLang="pl-PL" sz="3200" b="0" dirty="0" smtClean="0">
                <a:solidFill>
                  <a:schemeClr val="tx1"/>
                </a:solidFill>
                <a:latin typeface="Sylfaen" pitchFamily="18" charset="0"/>
              </a:rPr>
              <a:t>poprzez </a:t>
            </a:r>
            <a:r>
              <a:rPr lang="pl-PL" altLang="pl-PL" sz="3200" b="0" dirty="0">
                <a:solidFill>
                  <a:schemeClr val="tx1"/>
                </a:solidFill>
                <a:latin typeface="Sylfaen" pitchFamily="18" charset="0"/>
              </a:rPr>
              <a:t>remont i przebudowę chodników </a:t>
            </a:r>
            <a:endParaRPr lang="pl-PL" altLang="pl-PL" sz="3200" b="0" dirty="0" smtClean="0">
              <a:solidFill>
                <a:schemeClr val="tx1"/>
              </a:solidFill>
              <a:latin typeface="Sylfaen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altLang="pl-PL" sz="3200" b="0" dirty="0" smtClean="0">
                <a:solidFill>
                  <a:schemeClr val="tx1"/>
                </a:solidFill>
                <a:latin typeface="Sylfaen" pitchFamily="18" charset="0"/>
              </a:rPr>
              <a:t>i </a:t>
            </a:r>
            <a:r>
              <a:rPr lang="pl-PL" altLang="pl-PL" sz="3200" b="0" dirty="0">
                <a:solidFill>
                  <a:schemeClr val="tx1"/>
                </a:solidFill>
                <a:latin typeface="Sylfaen" pitchFamily="18" charset="0"/>
              </a:rPr>
              <a:t>miejsc </a:t>
            </a:r>
            <a:r>
              <a:rPr lang="pl-PL" altLang="pl-PL" sz="3200" b="0" dirty="0" smtClean="0">
                <a:solidFill>
                  <a:schemeClr val="tx1"/>
                </a:solidFill>
                <a:latin typeface="Sylfaen" pitchFamily="18" charset="0"/>
              </a:rPr>
              <a:t>postojowych</a:t>
            </a:r>
            <a:endParaRPr lang="pl-PL" altLang="pl-PL" sz="3200" b="0" dirty="0">
              <a:solidFill>
                <a:schemeClr val="tx1"/>
              </a:solidFill>
              <a:latin typeface="Sylfaen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l-PL" altLang="pl-PL" sz="3200" b="0" dirty="0">
              <a:solidFill>
                <a:schemeClr val="tx1"/>
              </a:solidFill>
              <a:latin typeface="Sylfaen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45" y="475273"/>
            <a:ext cx="758825" cy="10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45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061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113" y="-206375"/>
            <a:ext cx="10634663" cy="706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37201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1813"/>
            <a:ext cx="9324975" cy="840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20355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500063" y="428625"/>
            <a:ext cx="8215312" cy="6000750"/>
          </a:xfrm>
          <a:prstGeom prst="rect">
            <a:avLst/>
          </a:prstGeom>
          <a:solidFill>
            <a:srgbClr val="FFFFFF">
              <a:alpha val="84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58888" y="2797612"/>
            <a:ext cx="6840537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endParaRPr lang="pl-PL" altLang="pl-PL" sz="2000" b="0" dirty="0" smtClean="0">
              <a:solidFill>
                <a:schemeClr val="tx1"/>
              </a:solidFill>
              <a:latin typeface="Sylfae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endParaRPr lang="pl-PL" altLang="pl-PL" sz="2000" dirty="0">
              <a:solidFill>
                <a:schemeClr val="tx1"/>
              </a:solidFill>
              <a:latin typeface="Sylfae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Remont wiatraka „koźlak”, utworzenie izby pamięci oraz zagospodarowanie terenu – 2013r.</a:t>
            </a:r>
            <a:endParaRPr lang="pl-PL" altLang="pl-PL" sz="2000" b="0" dirty="0">
              <a:solidFill>
                <a:schemeClr val="tx1"/>
              </a:solidFill>
              <a:latin typeface="Sylfae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b="0" dirty="0">
                <a:solidFill>
                  <a:schemeClr val="tx1"/>
                </a:solidFill>
                <a:latin typeface="Sylfaen" pitchFamily="18" charset="0"/>
              </a:rPr>
              <a:t>Budżet projektu </a:t>
            </a:r>
            <a:r>
              <a:rPr lang="pl-PL" sz="2000" dirty="0">
                <a:solidFill>
                  <a:schemeClr val="tx1"/>
                </a:solidFill>
                <a:latin typeface="Sylfaen" panose="010A0502050306030303" pitchFamily="18" charset="0"/>
              </a:rPr>
              <a:t>295 </a:t>
            </a:r>
            <a:r>
              <a:rPr lang="pl-PL" sz="2000" dirty="0" smtClean="0">
                <a:solidFill>
                  <a:schemeClr val="tx1"/>
                </a:solidFill>
                <a:latin typeface="Sylfaen" panose="010A0502050306030303" pitchFamily="18" charset="0"/>
              </a:rPr>
              <a:t>097 zł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Kwota </a:t>
            </a:r>
            <a:r>
              <a:rPr lang="pl-PL" altLang="pl-PL" sz="2000" b="0" dirty="0">
                <a:solidFill>
                  <a:schemeClr val="tx1"/>
                </a:solidFill>
                <a:latin typeface="Sylfaen" pitchFamily="18" charset="0"/>
              </a:rPr>
              <a:t>dofinansowania </a:t>
            </a:r>
            <a:r>
              <a:rPr lang="pl-PL" sz="2000" dirty="0">
                <a:solidFill>
                  <a:schemeClr val="tx1"/>
                </a:solidFill>
                <a:latin typeface="Sylfaen" panose="010A0502050306030303" pitchFamily="18" charset="0"/>
              </a:rPr>
              <a:t>179 </a:t>
            </a:r>
            <a:r>
              <a:rPr lang="pl-PL" sz="2000" dirty="0" smtClean="0">
                <a:solidFill>
                  <a:schemeClr val="tx1"/>
                </a:solidFill>
                <a:latin typeface="Sylfaen" panose="010A0502050306030303" pitchFamily="18" charset="0"/>
              </a:rPr>
              <a:t>032 zł </a:t>
            </a: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(Program </a:t>
            </a:r>
            <a:r>
              <a:rPr lang="pl-PL" altLang="pl-PL" sz="2000" b="0" dirty="0">
                <a:solidFill>
                  <a:schemeClr val="tx1"/>
                </a:solidFill>
                <a:latin typeface="Sylfaen" pitchFamily="18" charset="0"/>
              </a:rPr>
              <a:t>Rozwoju Obszarów </a:t>
            </a: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Wiejskich </a:t>
            </a:r>
            <a:r>
              <a:rPr lang="pl-PL" altLang="pl-PL" sz="2000" dirty="0">
                <a:solidFill>
                  <a:schemeClr val="tx1"/>
                </a:solidFill>
                <a:latin typeface="Sylfaen" pitchFamily="18" charset="0"/>
              </a:rPr>
              <a:t>2007-2013</a:t>
            </a: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, Odnowa i rozwój wsi)</a:t>
            </a:r>
            <a:endParaRPr lang="pl-PL" altLang="pl-PL" sz="2000" b="0" dirty="0">
              <a:solidFill>
                <a:schemeClr val="tx1"/>
              </a:solidFill>
              <a:latin typeface="Sylfaen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endParaRPr lang="pl-PL" altLang="pl-PL" sz="2000" b="0" dirty="0">
              <a:solidFill>
                <a:schemeClr val="tx1"/>
              </a:solidFill>
              <a:latin typeface="Sylfaen" pitchFamily="18" charset="0"/>
            </a:endParaRPr>
          </a:p>
        </p:txBody>
      </p:sp>
      <p:sp>
        <p:nvSpPr>
          <p:cNvPr id="59397" name="pole tekstowe 2"/>
          <p:cNvSpPr txBox="1">
            <a:spLocks noChangeArrowheads="1"/>
          </p:cNvSpPr>
          <p:nvPr/>
        </p:nvSpPr>
        <p:spPr bwMode="auto">
          <a:xfrm>
            <a:off x="530146" y="428625"/>
            <a:ext cx="818523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sz="3200" dirty="0" smtClean="0">
                <a:solidFill>
                  <a:schemeClr val="tx1"/>
                </a:solidFill>
                <a:latin typeface="Sylfaen" panose="010A0502050306030303" pitchFamily="18" charset="0"/>
              </a:rPr>
              <a:t>5. Wykonanie </a:t>
            </a:r>
            <a:r>
              <a:rPr lang="pl-PL" sz="3200" dirty="0">
                <a:solidFill>
                  <a:schemeClr val="tx1"/>
                </a:solidFill>
                <a:latin typeface="Sylfaen" panose="010A0502050306030303" pitchFamily="18" charset="0"/>
              </a:rPr>
              <a:t>robót </a:t>
            </a:r>
            <a:endParaRPr lang="pl-PL" sz="3200" dirty="0" smtClean="0">
              <a:solidFill>
                <a:schemeClr val="tx1"/>
              </a:solidFill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sz="3200" dirty="0" smtClean="0">
                <a:solidFill>
                  <a:schemeClr val="tx1"/>
                </a:solidFill>
                <a:latin typeface="Sylfaen" panose="010A0502050306030303" pitchFamily="18" charset="0"/>
              </a:rPr>
              <a:t>remontowo-budowlanych</a:t>
            </a:r>
            <a:r>
              <a:rPr lang="pl-PL" sz="3200" dirty="0">
                <a:solidFill>
                  <a:schemeClr val="tx1"/>
                </a:solidFill>
                <a:latin typeface="Sylfaen" panose="010A0502050306030303" pitchFamily="18" charset="0"/>
              </a:rPr>
              <a:t>, </a:t>
            </a:r>
            <a:endParaRPr lang="pl-PL" sz="3200" dirty="0" smtClean="0">
              <a:solidFill>
                <a:schemeClr val="tx1"/>
              </a:solidFill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sz="3200" dirty="0" smtClean="0">
                <a:solidFill>
                  <a:schemeClr val="tx1"/>
                </a:solidFill>
                <a:latin typeface="Sylfaen" panose="010A0502050306030303" pitchFamily="18" charset="0"/>
              </a:rPr>
              <a:t>utworzenie </a:t>
            </a:r>
            <a:r>
              <a:rPr lang="pl-PL" sz="3200" dirty="0">
                <a:solidFill>
                  <a:schemeClr val="tx1"/>
                </a:solidFill>
                <a:latin typeface="Sylfaen" panose="010A0502050306030303" pitchFamily="18" charset="0"/>
              </a:rPr>
              <a:t>izby pamięci i zagospodarowanie terenu w ramach projektu </a:t>
            </a:r>
            <a:endParaRPr lang="pl-PL" sz="3200" dirty="0" smtClean="0">
              <a:solidFill>
                <a:schemeClr val="tx1"/>
              </a:solidFill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sz="3200" dirty="0" smtClean="0">
                <a:solidFill>
                  <a:schemeClr val="tx1"/>
                </a:solidFill>
                <a:latin typeface="Sylfaen" panose="010A0502050306030303" pitchFamily="18" charset="0"/>
              </a:rPr>
              <a:t>renowacji </a:t>
            </a:r>
            <a:r>
              <a:rPr lang="pl-PL" sz="3200" dirty="0">
                <a:solidFill>
                  <a:schemeClr val="tx1"/>
                </a:solidFill>
                <a:latin typeface="Sylfaen" panose="010A0502050306030303" pitchFamily="18" charset="0"/>
              </a:rPr>
              <a:t>i rewitalizacji wiatraka typu "koźlak" w </a:t>
            </a:r>
            <a:r>
              <a:rPr lang="pl-PL" sz="3200" dirty="0" smtClean="0">
                <a:solidFill>
                  <a:schemeClr val="tx1"/>
                </a:solidFill>
                <a:latin typeface="Sylfaen" panose="010A0502050306030303" pitchFamily="18" charset="0"/>
              </a:rPr>
              <a:t>Żalinie</a:t>
            </a:r>
            <a:endParaRPr lang="pl-PL" altLang="pl-PL" sz="3200" dirty="0">
              <a:solidFill>
                <a:schemeClr val="tx1"/>
              </a:solidFill>
              <a:latin typeface="Sylfaen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45" y="475273"/>
            <a:ext cx="758825" cy="10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565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gmina ruda-huta\zdjęcia\zdjęcia25.10.2010\ZDJĘCIA l\2009\spływ bug\2-BUG\1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13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43210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-81390"/>
            <a:ext cx="9385043" cy="703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064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4" b="12414"/>
          <a:stretch/>
        </p:blipFill>
        <p:spPr>
          <a:xfrm>
            <a:off x="-569373" y="0"/>
            <a:ext cx="103016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50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500063" y="428625"/>
            <a:ext cx="8215312" cy="6000750"/>
          </a:xfrm>
          <a:prstGeom prst="rect">
            <a:avLst/>
          </a:prstGeom>
          <a:solidFill>
            <a:srgbClr val="FFFFFF">
              <a:alpha val="84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58887" y="2636912"/>
            <a:ext cx="6840537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r>
              <a:rPr lang="pl-PL" altLang="pl-PL" sz="2000" dirty="0">
                <a:solidFill>
                  <a:schemeClr val="tx1"/>
                </a:solidFill>
                <a:latin typeface="Sylfaen" pitchFamily="18" charset="0"/>
              </a:rPr>
              <a:t>Montaż </a:t>
            </a:r>
            <a:r>
              <a:rPr lang="pl-PL" altLang="pl-PL" sz="2000" dirty="0" smtClean="0">
                <a:solidFill>
                  <a:schemeClr val="tx1"/>
                </a:solidFill>
                <a:latin typeface="Sylfaen" pitchFamily="18" charset="0"/>
              </a:rPr>
              <a:t>(rok 2017-2018):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lphaLcParenR"/>
            </a:pPr>
            <a:r>
              <a:rPr lang="pl-PL" altLang="pl-PL" sz="2000" dirty="0" smtClean="0">
                <a:solidFill>
                  <a:schemeClr val="tx1"/>
                </a:solidFill>
                <a:latin typeface="Sylfaen" pitchFamily="18" charset="0"/>
              </a:rPr>
              <a:t>207 </a:t>
            </a:r>
            <a:r>
              <a:rPr lang="pl-PL" altLang="pl-PL" sz="2000" dirty="0">
                <a:solidFill>
                  <a:schemeClr val="tx1"/>
                </a:solidFill>
                <a:latin typeface="Sylfaen" pitchFamily="18" charset="0"/>
              </a:rPr>
              <a:t>zestawów </a:t>
            </a:r>
            <a:r>
              <a:rPr lang="pl-PL" altLang="pl-PL" sz="2000" dirty="0" smtClean="0">
                <a:solidFill>
                  <a:schemeClr val="tx1"/>
                </a:solidFill>
                <a:latin typeface="Sylfaen" pitchFamily="18" charset="0"/>
              </a:rPr>
              <a:t>kolektorów słonecznych </a:t>
            </a:r>
            <a:r>
              <a:rPr lang="pl-PL" altLang="pl-PL" sz="2000" dirty="0">
                <a:solidFill>
                  <a:schemeClr val="tx1"/>
                </a:solidFill>
                <a:latin typeface="Sylfaen" pitchFamily="18" charset="0"/>
              </a:rPr>
              <a:t>na budynkach mieszkańców </a:t>
            </a:r>
            <a:r>
              <a:rPr lang="pl-PL" altLang="pl-PL" sz="2000" dirty="0" smtClean="0">
                <a:solidFill>
                  <a:schemeClr val="tx1"/>
                </a:solidFill>
                <a:latin typeface="Sylfaen" pitchFamily="18" charset="0"/>
              </a:rPr>
              <a:t>o </a:t>
            </a:r>
            <a:r>
              <a:rPr lang="pl-PL" altLang="pl-PL" sz="2000" dirty="0">
                <a:solidFill>
                  <a:schemeClr val="tx1"/>
                </a:solidFill>
                <a:latin typeface="Sylfaen" pitchFamily="18" charset="0"/>
              </a:rPr>
              <a:t>mocy 0,6838 </a:t>
            </a:r>
            <a:r>
              <a:rPr lang="pl-PL" altLang="pl-PL" sz="2000" dirty="0" smtClean="0">
                <a:solidFill>
                  <a:schemeClr val="tx1"/>
                </a:solidFill>
                <a:latin typeface="Sylfaen" pitchFamily="18" charset="0"/>
              </a:rPr>
              <a:t>MW,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lphaLcParenR"/>
            </a:pPr>
            <a:r>
              <a:rPr lang="pl-PL" altLang="pl-PL" sz="2000" dirty="0" smtClean="0">
                <a:solidFill>
                  <a:schemeClr val="tx1"/>
                </a:solidFill>
                <a:latin typeface="Sylfaen" pitchFamily="18" charset="0"/>
              </a:rPr>
              <a:t>53 </a:t>
            </a:r>
            <a:r>
              <a:rPr lang="pl-PL" altLang="pl-PL" sz="2000" dirty="0">
                <a:solidFill>
                  <a:schemeClr val="tx1"/>
                </a:solidFill>
                <a:latin typeface="Sylfaen" pitchFamily="18" charset="0"/>
              </a:rPr>
              <a:t>kotły opalane biomasą </a:t>
            </a:r>
            <a:r>
              <a:rPr lang="pl-PL" altLang="pl-PL" sz="2000" dirty="0" smtClean="0">
                <a:solidFill>
                  <a:schemeClr val="tx1"/>
                </a:solidFill>
                <a:latin typeface="Sylfaen" pitchFamily="18" charset="0"/>
              </a:rPr>
              <a:t>(</a:t>
            </a:r>
            <a:r>
              <a:rPr lang="pl-PL" altLang="pl-PL" sz="2000" dirty="0" err="1" smtClean="0">
                <a:solidFill>
                  <a:schemeClr val="tx1"/>
                </a:solidFill>
                <a:latin typeface="Sylfaen" pitchFamily="18" charset="0"/>
              </a:rPr>
              <a:t>pellet</a:t>
            </a:r>
            <a:r>
              <a:rPr lang="pl-PL" altLang="pl-PL" sz="2000" dirty="0" smtClean="0">
                <a:solidFill>
                  <a:schemeClr val="tx1"/>
                </a:solidFill>
                <a:latin typeface="Sylfaen" pitchFamily="18" charset="0"/>
              </a:rPr>
              <a:t>) o mocy 1,065 MW, </a:t>
            </a:r>
            <a:endParaRPr lang="pl-PL" altLang="pl-PL" sz="2000" b="0" dirty="0">
              <a:solidFill>
                <a:schemeClr val="tx1"/>
              </a:solidFill>
              <a:latin typeface="Sylfaen" pitchFamily="18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2. Budżet </a:t>
            </a:r>
            <a:r>
              <a:rPr lang="pl-PL" altLang="pl-PL" sz="2000" b="0" dirty="0">
                <a:solidFill>
                  <a:schemeClr val="tx1"/>
                </a:solidFill>
                <a:latin typeface="Sylfaen" pitchFamily="18" charset="0"/>
              </a:rPr>
              <a:t>projektu </a:t>
            </a:r>
            <a:r>
              <a:rPr lang="pl-PL" sz="2000" dirty="0" smtClean="0">
                <a:solidFill>
                  <a:schemeClr val="tx1"/>
                </a:solidFill>
                <a:latin typeface="Sylfaen" panose="010A0502050306030303" pitchFamily="18" charset="0"/>
              </a:rPr>
              <a:t>2 985 332,06zł</a:t>
            </a:r>
            <a:endParaRPr lang="pl-PL" sz="2000" dirty="0">
              <a:solidFill>
                <a:schemeClr val="tx1"/>
              </a:solidFill>
              <a:latin typeface="Sylfaen" panose="010A0502050306030303" pitchFamily="18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3. Kwota </a:t>
            </a:r>
            <a:r>
              <a:rPr lang="pl-PL" altLang="pl-PL" sz="2000" b="0" dirty="0">
                <a:solidFill>
                  <a:schemeClr val="tx1"/>
                </a:solidFill>
                <a:latin typeface="Sylfaen" pitchFamily="18" charset="0"/>
              </a:rPr>
              <a:t>dofinansowania </a:t>
            </a:r>
            <a:r>
              <a:rPr lang="pl-PL" sz="2000" dirty="0" smtClean="0">
                <a:solidFill>
                  <a:schemeClr val="tx1"/>
                </a:solidFill>
                <a:latin typeface="Sylfaen" panose="010A0502050306030303" pitchFamily="18" charset="0"/>
              </a:rPr>
              <a:t>2 210 003,11zł </a:t>
            </a:r>
            <a:r>
              <a:rPr lang="pl-PL" altLang="pl-PL" sz="2000" dirty="0">
                <a:solidFill>
                  <a:schemeClr val="tx1"/>
                </a:solidFill>
                <a:latin typeface="Sylfaen" pitchFamily="18" charset="0"/>
              </a:rPr>
              <a:t>(</a:t>
            </a:r>
            <a:r>
              <a:rPr lang="pl-PL" altLang="pl-PL" sz="2000" dirty="0" smtClean="0">
                <a:solidFill>
                  <a:schemeClr val="tx1"/>
                </a:solidFill>
                <a:latin typeface="Sylfaen" pitchFamily="18" charset="0"/>
              </a:rPr>
              <a:t>Regionalny Program Operacyjny </a:t>
            </a:r>
            <a:r>
              <a:rPr lang="pl-PL" altLang="pl-PL" sz="2000" dirty="0">
                <a:solidFill>
                  <a:schemeClr val="tx1"/>
                </a:solidFill>
                <a:latin typeface="Sylfaen" pitchFamily="18" charset="0"/>
              </a:rPr>
              <a:t>Województwa Lubelskiego w latach 2014-2020)</a:t>
            </a:r>
            <a:endParaRPr lang="pl-PL" altLang="pl-PL" sz="2000" b="0" dirty="0">
              <a:solidFill>
                <a:schemeClr val="tx1"/>
              </a:solidFill>
              <a:latin typeface="Sylfaen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endParaRPr lang="pl-PL" altLang="pl-PL" sz="2000" b="0" dirty="0">
              <a:solidFill>
                <a:schemeClr val="tx1"/>
              </a:solidFill>
              <a:latin typeface="Sylfaen" pitchFamily="18" charset="0"/>
            </a:endParaRPr>
          </a:p>
        </p:txBody>
      </p:sp>
      <p:sp>
        <p:nvSpPr>
          <p:cNvPr id="59397" name="pole tekstowe 2"/>
          <p:cNvSpPr txBox="1">
            <a:spLocks noChangeArrowheads="1"/>
          </p:cNvSpPr>
          <p:nvPr/>
        </p:nvSpPr>
        <p:spPr bwMode="auto">
          <a:xfrm>
            <a:off x="530146" y="428625"/>
            <a:ext cx="818523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sz="3200" dirty="0" smtClean="0">
                <a:solidFill>
                  <a:schemeClr val="tx1"/>
                </a:solidFill>
                <a:latin typeface="Sylfaen" panose="010A0502050306030303" pitchFamily="18" charset="0"/>
              </a:rPr>
              <a:t>6. </a:t>
            </a:r>
            <a:r>
              <a:rPr lang="pl-PL" altLang="pl-PL" sz="3200" dirty="0" smtClean="0">
                <a:solidFill>
                  <a:schemeClr val="tx1"/>
                </a:solidFill>
                <a:latin typeface="Sylfaen" pitchFamily="18" charset="0"/>
              </a:rPr>
              <a:t>„</a:t>
            </a:r>
            <a:r>
              <a:rPr lang="pl-PL" altLang="pl-PL" sz="3200" dirty="0">
                <a:solidFill>
                  <a:schemeClr val="tx1"/>
                </a:solidFill>
                <a:latin typeface="Sylfaen" pitchFamily="18" charset="0"/>
              </a:rPr>
              <a:t>Ochrona walorów środowiskowych </a:t>
            </a:r>
            <a:endParaRPr lang="pl-PL" altLang="pl-PL" sz="3200" dirty="0" smtClean="0">
              <a:solidFill>
                <a:schemeClr val="tx1"/>
              </a:solidFill>
              <a:latin typeface="Sylfaen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altLang="pl-PL" sz="3200" dirty="0" smtClean="0">
                <a:solidFill>
                  <a:schemeClr val="tx1"/>
                </a:solidFill>
                <a:latin typeface="Sylfaen" pitchFamily="18" charset="0"/>
              </a:rPr>
              <a:t>Gminy </a:t>
            </a:r>
            <a:r>
              <a:rPr lang="pl-PL" altLang="pl-PL" sz="3200" dirty="0">
                <a:solidFill>
                  <a:schemeClr val="tx1"/>
                </a:solidFill>
                <a:latin typeface="Sylfaen" pitchFamily="18" charset="0"/>
              </a:rPr>
              <a:t>Ruda-Huta poprzez </a:t>
            </a:r>
            <a:endParaRPr lang="pl-PL" altLang="pl-PL" sz="3200" dirty="0" smtClean="0">
              <a:solidFill>
                <a:schemeClr val="tx1"/>
              </a:solidFill>
              <a:latin typeface="Sylfaen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altLang="pl-PL" sz="3200" dirty="0" smtClean="0">
                <a:solidFill>
                  <a:schemeClr val="tx1"/>
                </a:solidFill>
                <a:latin typeface="Sylfaen" pitchFamily="18" charset="0"/>
              </a:rPr>
              <a:t>zmniejszenie </a:t>
            </a:r>
            <a:r>
              <a:rPr lang="pl-PL" altLang="pl-PL" sz="3200" dirty="0">
                <a:solidFill>
                  <a:schemeClr val="tx1"/>
                </a:solidFill>
                <a:latin typeface="Sylfaen" pitchFamily="18" charset="0"/>
              </a:rPr>
              <a:t>emisji szkodliwych związków do </a:t>
            </a:r>
            <a:r>
              <a:rPr lang="pl-PL" altLang="pl-PL" sz="3200" dirty="0" smtClean="0">
                <a:solidFill>
                  <a:schemeClr val="tx1"/>
                </a:solidFill>
                <a:latin typeface="Sylfaen" pitchFamily="18" charset="0"/>
              </a:rPr>
              <a:t>atmosfery – etap II”</a:t>
            </a:r>
            <a:endParaRPr lang="pl-PL" altLang="pl-PL" sz="3200" dirty="0">
              <a:solidFill>
                <a:schemeClr val="tx1"/>
              </a:solidFill>
              <a:latin typeface="Sylfaen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45" y="475273"/>
            <a:ext cx="758825" cy="10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546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500063" y="428625"/>
            <a:ext cx="8215312" cy="6000750"/>
          </a:xfrm>
          <a:prstGeom prst="rect">
            <a:avLst/>
          </a:prstGeom>
          <a:solidFill>
            <a:srgbClr val="FFFFFF">
              <a:alpha val="84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58888" y="1190625"/>
            <a:ext cx="6842125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l-PL" sz="2800" b="0" dirty="0">
                <a:solidFill>
                  <a:schemeClr val="tx1"/>
                </a:solidFill>
                <a:latin typeface="Sylfaen" pitchFamily="18" charset="0"/>
                <a:ea typeface="Times New Roman" pitchFamily="18" charset="0"/>
                <a:cs typeface="Arial" pitchFamily="34" charset="0"/>
              </a:rPr>
              <a:t>Najważniejsze zalety odnawialnych źródeł energii:</a:t>
            </a:r>
          </a:p>
          <a:p>
            <a:pPr>
              <a:defRPr/>
            </a:pPr>
            <a:endParaRPr lang="pl-PL" sz="2800" b="0" dirty="0">
              <a:solidFill>
                <a:schemeClr val="tx1"/>
              </a:solidFill>
              <a:latin typeface="Sylfaen" pitchFamily="18" charset="0"/>
              <a:ea typeface="Times New Roman" pitchFamily="18" charset="0"/>
              <a:cs typeface="Arial" pitchFamily="34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pl-PL" sz="2400" dirty="0">
                <a:latin typeface="Sylfaen" pitchFamily="18" charset="0"/>
                <a:ea typeface="Times New Roman" pitchFamily="18" charset="0"/>
                <a:cs typeface="Arial" pitchFamily="34" charset="0"/>
              </a:rPr>
              <a:t>Oszczędność środków finansowych</a:t>
            </a:r>
            <a:r>
              <a:rPr lang="pl-PL" sz="2400" dirty="0" smtClean="0">
                <a:latin typeface="Sylfaen" pitchFamily="18" charset="0"/>
                <a:ea typeface="Times New Roman" pitchFamily="18" charset="0"/>
                <a:cs typeface="Arial" pitchFamily="34" charset="0"/>
              </a:rPr>
              <a:t>,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pl-PL" sz="2400" dirty="0">
              <a:latin typeface="Sylfaen" pitchFamily="18" charset="0"/>
              <a:ea typeface="Times New Roman" pitchFamily="18" charset="0"/>
              <a:cs typeface="Arial" pitchFamily="34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pl-PL" sz="2400" dirty="0">
                <a:latin typeface="Sylfaen" pitchFamily="18" charset="0"/>
                <a:ea typeface="Times New Roman" pitchFamily="18" charset="0"/>
                <a:cs typeface="Arial" pitchFamily="34" charset="0"/>
              </a:rPr>
              <a:t>Wygoda i zadowolenie </a:t>
            </a:r>
            <a:r>
              <a:rPr lang="pl-PL" sz="2400" dirty="0" smtClean="0">
                <a:latin typeface="Sylfaen" pitchFamily="18" charset="0"/>
                <a:ea typeface="Times New Roman" pitchFamily="18" charset="0"/>
                <a:cs typeface="Arial" pitchFamily="34" charset="0"/>
              </a:rPr>
              <a:t>użytkowników,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pl-PL" sz="2400" b="0" dirty="0">
              <a:solidFill>
                <a:schemeClr val="tx1"/>
              </a:solidFill>
              <a:latin typeface="Sylfaen" pitchFamily="18" charset="0"/>
              <a:ea typeface="Times New Roman" pitchFamily="18" charset="0"/>
              <a:cs typeface="Arial" pitchFamily="34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pl-PL" sz="2400" dirty="0">
                <a:latin typeface="Sylfaen" pitchFamily="18" charset="0"/>
                <a:ea typeface="Times New Roman" pitchFamily="18" charset="0"/>
                <a:cs typeface="Arial" pitchFamily="34" charset="0"/>
              </a:rPr>
              <a:t>Brak emisji szkodliwych związków do </a:t>
            </a:r>
            <a:r>
              <a:rPr lang="pl-PL" sz="2400" dirty="0" smtClean="0">
                <a:latin typeface="Sylfaen" pitchFamily="18" charset="0"/>
                <a:ea typeface="Times New Roman" pitchFamily="18" charset="0"/>
                <a:cs typeface="Arial" pitchFamily="34" charset="0"/>
              </a:rPr>
              <a:t>atmosfery,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pl-PL" sz="2400" b="0" dirty="0">
              <a:solidFill>
                <a:schemeClr val="tx1"/>
              </a:solidFill>
              <a:latin typeface="Sylfaen" pitchFamily="18" charset="0"/>
              <a:ea typeface="Times New Roman" pitchFamily="18" charset="0"/>
              <a:cs typeface="Arial" pitchFamily="34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pl-PL" sz="2400" b="0" dirty="0" smtClean="0">
                <a:solidFill>
                  <a:schemeClr val="tx1"/>
                </a:solidFill>
                <a:latin typeface="Sylfaen" pitchFamily="18" charset="0"/>
                <a:ea typeface="Times New Roman" pitchFamily="18" charset="0"/>
                <a:cs typeface="Arial" pitchFamily="34" charset="0"/>
              </a:rPr>
              <a:t>Ochrona </a:t>
            </a:r>
            <a:r>
              <a:rPr lang="pl-PL" sz="2400" b="0" dirty="0">
                <a:solidFill>
                  <a:schemeClr val="tx1"/>
                </a:solidFill>
                <a:latin typeface="Sylfaen" pitchFamily="18" charset="0"/>
                <a:ea typeface="Times New Roman" pitchFamily="18" charset="0"/>
                <a:cs typeface="Arial" pitchFamily="34" charset="0"/>
              </a:rPr>
              <a:t>naturalnych surowców </a:t>
            </a:r>
            <a:r>
              <a:rPr lang="pl-PL" sz="2400" b="0" dirty="0" smtClean="0">
                <a:solidFill>
                  <a:schemeClr val="tx1"/>
                </a:solidFill>
                <a:latin typeface="Sylfaen" pitchFamily="18" charset="0"/>
                <a:ea typeface="Times New Roman" pitchFamily="18" charset="0"/>
                <a:cs typeface="Arial" pitchFamily="34" charset="0"/>
              </a:rPr>
              <a:t>energetycznych.</a:t>
            </a:r>
            <a:endParaRPr lang="pl-PL" sz="2400" b="0" dirty="0">
              <a:solidFill>
                <a:schemeClr val="tx1"/>
              </a:solidFill>
              <a:latin typeface="Sylfaen" pitchFamily="18" charset="0"/>
              <a:ea typeface="Times New Roman" pitchFamily="18" charset="0"/>
              <a:cs typeface="Arial" pitchFamily="34" charset="0"/>
            </a:endParaRPr>
          </a:p>
          <a:p>
            <a:pPr marL="514350" indent="-514350" algn="l">
              <a:buFont typeface="+mj-lt"/>
              <a:buAutoNum type="arabicPeriod"/>
              <a:defRPr/>
            </a:pPr>
            <a:endParaRPr lang="pl-PL" sz="2400" b="0" dirty="0">
              <a:solidFill>
                <a:schemeClr val="tx1"/>
              </a:solidFill>
              <a:latin typeface="Sylfaen" pitchFamily="18" charset="0"/>
              <a:ea typeface="Times New Roman" pitchFamily="18" charset="0"/>
              <a:cs typeface="Arial" pitchFamily="34" charset="0"/>
            </a:endParaRPr>
          </a:p>
          <a:p>
            <a:pPr marL="514350" indent="-514350" algn="l">
              <a:buFont typeface="+mj-lt"/>
              <a:buAutoNum type="arabicPeriod"/>
              <a:defRPr/>
            </a:pPr>
            <a:endParaRPr lang="pl-PL" sz="2400" b="0" dirty="0">
              <a:solidFill>
                <a:schemeClr val="tx1"/>
              </a:solidFill>
              <a:latin typeface="Sylfaen" pitchFamily="18" charset="0"/>
              <a:ea typeface="Times New Roman" pitchFamily="18" charset="0"/>
              <a:cs typeface="Arial" pitchFamily="34" charset="0"/>
            </a:endParaRPr>
          </a:p>
          <a:p>
            <a:pPr marL="514350" indent="-514350" algn="l">
              <a:buFont typeface="+mj-lt"/>
              <a:buAutoNum type="arabicPeriod"/>
              <a:defRPr/>
            </a:pPr>
            <a:endParaRPr lang="pl-PL" sz="2400" b="0" dirty="0">
              <a:solidFill>
                <a:schemeClr val="tx1"/>
              </a:solidFill>
              <a:latin typeface="Sylfaen" pitchFamily="18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45" y="475273"/>
            <a:ext cx="758825" cy="10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997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500063" y="428625"/>
            <a:ext cx="8215312" cy="6000750"/>
          </a:xfrm>
          <a:prstGeom prst="rect">
            <a:avLst/>
          </a:prstGeom>
          <a:solidFill>
            <a:srgbClr val="FFFFFF">
              <a:alpha val="84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/>
          </a:p>
        </p:txBody>
      </p:sp>
      <p:sp>
        <p:nvSpPr>
          <p:cNvPr id="59397" name="pole tekstowe 2"/>
          <p:cNvSpPr txBox="1">
            <a:spLocks noChangeArrowheads="1"/>
          </p:cNvSpPr>
          <p:nvPr/>
        </p:nvSpPr>
        <p:spPr bwMode="auto">
          <a:xfrm>
            <a:off x="530145" y="2708920"/>
            <a:ext cx="81734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sz="3200" dirty="0" smtClean="0">
                <a:solidFill>
                  <a:schemeClr val="tx1"/>
                </a:solidFill>
                <a:latin typeface="Sylfaen" panose="010A0502050306030303" pitchFamily="18" charset="0"/>
              </a:rPr>
              <a:t>Inne działania</a:t>
            </a:r>
            <a:endParaRPr lang="pl-PL" altLang="pl-PL" sz="3200" dirty="0">
              <a:solidFill>
                <a:schemeClr val="tx1"/>
              </a:solidFill>
              <a:latin typeface="Sylfaen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45" y="475273"/>
            <a:ext cx="758825" cy="10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77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500063" y="428625"/>
            <a:ext cx="8215312" cy="6000750"/>
          </a:xfrm>
          <a:prstGeom prst="rect">
            <a:avLst/>
          </a:prstGeom>
          <a:solidFill>
            <a:srgbClr val="FFFFFF">
              <a:alpha val="84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58888" y="1557338"/>
            <a:ext cx="684212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endParaRPr lang="pl-PL" sz="2000" dirty="0" smtClean="0">
              <a:solidFill>
                <a:schemeClr val="tx1"/>
              </a:solidFill>
              <a:latin typeface="Sylfaen" pitchFamily="18" charset="0"/>
            </a:endParaRPr>
          </a:p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r>
              <a:rPr lang="pl-PL" sz="2000" dirty="0" smtClean="0">
                <a:solidFill>
                  <a:schemeClr val="tx1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Wykonano docieplenie ścian, zmianę pokrycia dachowego, </a:t>
            </a:r>
            <a:r>
              <a:rPr lang="pl-PL" sz="2000" dirty="0" smtClean="0">
                <a:latin typeface="Sylfaen" panose="010A0502050306030303" pitchFamily="18" charset="0"/>
                <a:cs typeface="Times New Roman" panose="02020603050405020304" pitchFamily="18" charset="0"/>
              </a:rPr>
              <a:t>wymianę podłóg, stolarki okiennej, drzwiowej oraz wyposażono  świetlicę – 2006r.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r>
              <a:rPr lang="pl-PL" sz="2000" dirty="0" smtClean="0">
                <a:solidFill>
                  <a:schemeClr val="tx1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Wartość całkowita projektu - </a:t>
            </a:r>
            <a:r>
              <a:rPr lang="pl-PL" sz="2000" dirty="0">
                <a:latin typeface="Sylfaen" panose="010A0502050306030303" pitchFamily="18" charset="0"/>
                <a:cs typeface="Times New Roman" panose="02020603050405020304" pitchFamily="18" charset="0"/>
              </a:rPr>
              <a:t>177 448,00 </a:t>
            </a:r>
            <a:r>
              <a:rPr lang="pl-PL" sz="2000" dirty="0" smtClean="0">
                <a:latin typeface="Sylfaen" panose="010A0502050306030303" pitchFamily="18" charset="0"/>
                <a:cs typeface="Times New Roman" panose="02020603050405020304" pitchFamily="18" charset="0"/>
              </a:rPr>
              <a:t>zł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r>
              <a:rPr lang="pl-PL" sz="2000" dirty="0" smtClean="0">
                <a:solidFill>
                  <a:schemeClr val="tx1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Kwota dofinansowania - </a:t>
            </a:r>
            <a:r>
              <a:rPr lang="pl-PL" sz="2000" dirty="0">
                <a:latin typeface="Sylfaen" panose="010A0502050306030303" pitchFamily="18" charset="0"/>
                <a:cs typeface="Times New Roman" panose="02020603050405020304" pitchFamily="18" charset="0"/>
              </a:rPr>
              <a:t>110 488,00 </a:t>
            </a:r>
            <a:r>
              <a:rPr lang="pl-PL" sz="2000" dirty="0" smtClean="0">
                <a:latin typeface="Sylfaen" panose="010A0502050306030303" pitchFamily="18" charset="0"/>
                <a:cs typeface="Times New Roman" panose="02020603050405020304" pitchFamily="18" charset="0"/>
              </a:rPr>
              <a:t>zł </a:t>
            </a:r>
            <a:r>
              <a:rPr lang="pl-PL" altLang="pl-PL" sz="2000" dirty="0" smtClean="0">
                <a:latin typeface="Sylfaen" panose="010A0502050306030303" pitchFamily="18" charset="0"/>
                <a:cs typeface="Times New Roman" panose="02020603050405020304" pitchFamily="18" charset="0"/>
              </a:rPr>
              <a:t>(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Sektorowy Program Operacyjny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Rolnictwo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2004-2006</a:t>
            </a:r>
            <a:r>
              <a:rPr lang="pl-PL" altLang="pl-PL" sz="2000" dirty="0" smtClean="0">
                <a:latin typeface="Sylfaen" panose="010A0502050306030303" pitchFamily="18" charset="0"/>
                <a:cs typeface="Times New Roman" panose="02020603050405020304" pitchFamily="18" charset="0"/>
              </a:rPr>
              <a:t>)</a:t>
            </a:r>
            <a:endParaRPr lang="pl-PL" altLang="pl-PL" sz="2000" dirty="0">
              <a:latin typeface="Sylfaen" panose="010A0502050306030303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endParaRPr lang="pl-PL" sz="2000" dirty="0">
              <a:solidFill>
                <a:schemeClr val="tx1"/>
              </a:solidFill>
              <a:latin typeface="Sylfaen" pitchFamily="18" charset="0"/>
            </a:endParaRPr>
          </a:p>
        </p:txBody>
      </p:sp>
      <p:sp>
        <p:nvSpPr>
          <p:cNvPr id="34821" name="pole tekstowe 2"/>
          <p:cNvSpPr txBox="1">
            <a:spLocks noChangeArrowheads="1"/>
          </p:cNvSpPr>
          <p:nvPr/>
        </p:nvSpPr>
        <p:spPr bwMode="auto">
          <a:xfrm>
            <a:off x="522288" y="428625"/>
            <a:ext cx="819308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sz="3200" dirty="0" smtClean="0">
                <a:solidFill>
                  <a:schemeClr val="tx1"/>
                </a:solidFill>
                <a:latin typeface="Sylfaen" panose="010A0502050306030303" pitchFamily="18" charset="0"/>
              </a:rPr>
              <a:t>1. Remont </a:t>
            </a:r>
            <a:r>
              <a:rPr lang="pl-PL" sz="3200" dirty="0">
                <a:solidFill>
                  <a:schemeClr val="tx1"/>
                </a:solidFill>
                <a:latin typeface="Sylfaen" panose="010A0502050306030303" pitchFamily="18" charset="0"/>
              </a:rPr>
              <a:t>i wyposażenie </a:t>
            </a:r>
            <a:endParaRPr lang="pl-PL" sz="3200" dirty="0" smtClean="0">
              <a:solidFill>
                <a:schemeClr val="tx1"/>
              </a:solidFill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sz="3200" dirty="0" smtClean="0">
                <a:solidFill>
                  <a:schemeClr val="tx1"/>
                </a:solidFill>
                <a:latin typeface="Sylfaen" panose="010A0502050306030303" pitchFamily="18" charset="0"/>
              </a:rPr>
              <a:t>świetlicy </a:t>
            </a:r>
            <a:r>
              <a:rPr lang="pl-PL" sz="3200" dirty="0">
                <a:solidFill>
                  <a:schemeClr val="tx1"/>
                </a:solidFill>
                <a:latin typeface="Sylfaen" panose="010A0502050306030303" pitchFamily="18" charset="0"/>
              </a:rPr>
              <a:t>wiejskiej w Żalinie” </a:t>
            </a:r>
            <a:endParaRPr lang="pl-PL" altLang="pl-PL" sz="3200" dirty="0">
              <a:solidFill>
                <a:schemeClr val="tx1"/>
              </a:solidFill>
              <a:latin typeface="Sylfaen" pitchFamily="18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45" y="475273"/>
            <a:ext cx="758825" cy="10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76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" y="0"/>
            <a:ext cx="91345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523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93"/>
            <a:ext cx="9144000" cy="684201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7992"/>
            <a:ext cx="10313493" cy="685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962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500063" y="428625"/>
            <a:ext cx="8215312" cy="6000750"/>
          </a:xfrm>
          <a:prstGeom prst="rect">
            <a:avLst/>
          </a:prstGeom>
          <a:solidFill>
            <a:srgbClr val="FFFFFF">
              <a:alpha val="84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58888" y="2204864"/>
            <a:ext cx="6842125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endParaRPr lang="pl-PL" sz="2000" dirty="0" smtClean="0">
              <a:solidFill>
                <a:schemeClr val="tx1"/>
              </a:solidFill>
              <a:latin typeface="Sylfaen" pitchFamily="18" charset="0"/>
            </a:endParaRPr>
          </a:p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r>
              <a:rPr lang="pl-PL" sz="2000" dirty="0" smtClean="0">
                <a:solidFill>
                  <a:schemeClr val="tx1"/>
                </a:solidFill>
                <a:latin typeface="Sylfaen" pitchFamily="18" charset="0"/>
              </a:rPr>
              <a:t>Wykonano docieplenie ścian, naprawę pokrycia dachowego, </a:t>
            </a:r>
            <a:r>
              <a:rPr lang="pl-PL" sz="2000" dirty="0" smtClean="0">
                <a:latin typeface="Sylfaen" pitchFamily="18" charset="0"/>
              </a:rPr>
              <a:t>wymianę podłóg, stolarki okiennej i drzwiowej oraz wyposażenie – 2007r.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r>
              <a:rPr lang="pl-PL" sz="2000" dirty="0" smtClean="0">
                <a:solidFill>
                  <a:schemeClr val="tx1"/>
                </a:solidFill>
                <a:latin typeface="Sylfaen" pitchFamily="18" charset="0"/>
              </a:rPr>
              <a:t>Wartość całkowita projektu - </a:t>
            </a:r>
            <a:r>
              <a:rPr lang="pl-PL" sz="2000" dirty="0">
                <a:latin typeface="Sylfaen" panose="010A0502050306030303" pitchFamily="18" charset="0"/>
              </a:rPr>
              <a:t>237 000,00 </a:t>
            </a:r>
            <a:r>
              <a:rPr lang="pl-PL" sz="2000" dirty="0" smtClean="0">
                <a:latin typeface="Sylfaen" panose="010A0502050306030303" pitchFamily="18" charset="0"/>
              </a:rPr>
              <a:t>zł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r>
              <a:rPr lang="pl-PL" sz="2000" dirty="0" smtClean="0">
                <a:solidFill>
                  <a:schemeClr val="tx1"/>
                </a:solidFill>
                <a:latin typeface="Sylfaen" pitchFamily="18" charset="0"/>
              </a:rPr>
              <a:t>Kwota dofinansowania - </a:t>
            </a:r>
            <a:r>
              <a:rPr lang="pl-PL" sz="2000" dirty="0">
                <a:latin typeface="Sylfaen" panose="010A0502050306030303" pitchFamily="18" charset="0"/>
              </a:rPr>
              <a:t>151 814,00 zł </a:t>
            </a:r>
            <a:r>
              <a:rPr lang="pl-PL" altLang="pl-PL" sz="2000" dirty="0">
                <a:latin typeface="Sylfaen" panose="010A0502050306030303" pitchFamily="18" charset="0"/>
                <a:cs typeface="Times New Roman" panose="02020603050405020304" pitchFamily="18" charset="0"/>
              </a:rPr>
              <a:t>(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Sektorowy Program Operacyjny - Rolnictwo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2004-2006)</a:t>
            </a:r>
            <a:endParaRPr lang="pl-PL" sz="2000" dirty="0">
              <a:solidFill>
                <a:schemeClr val="tx1"/>
              </a:solidFill>
              <a:latin typeface="Sylfaen" pitchFamily="18" charset="0"/>
            </a:endParaRPr>
          </a:p>
        </p:txBody>
      </p:sp>
      <p:sp>
        <p:nvSpPr>
          <p:cNvPr id="34821" name="pole tekstowe 2"/>
          <p:cNvSpPr txBox="1">
            <a:spLocks noChangeArrowheads="1"/>
          </p:cNvSpPr>
          <p:nvPr/>
        </p:nvSpPr>
        <p:spPr bwMode="auto">
          <a:xfrm>
            <a:off x="909557" y="428625"/>
            <a:ext cx="780581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sz="3200" dirty="0" smtClean="0">
                <a:solidFill>
                  <a:schemeClr val="tx1"/>
                </a:solidFill>
                <a:latin typeface="Sylfaen" panose="010A0502050306030303" pitchFamily="18" charset="0"/>
              </a:rPr>
              <a:t>2. Adaptacja </a:t>
            </a:r>
            <a:r>
              <a:rPr lang="pl-PL" sz="3200" dirty="0">
                <a:solidFill>
                  <a:schemeClr val="tx1"/>
                </a:solidFill>
                <a:latin typeface="Sylfaen" panose="010A0502050306030303" pitchFamily="18" charset="0"/>
              </a:rPr>
              <a:t>budynku szkolnego </a:t>
            </a:r>
            <a:endParaRPr lang="pl-PL" sz="3200" dirty="0" smtClean="0">
              <a:solidFill>
                <a:schemeClr val="tx1"/>
              </a:solidFill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sz="3200" dirty="0" smtClean="0">
                <a:solidFill>
                  <a:schemeClr val="tx1"/>
                </a:solidFill>
                <a:latin typeface="Sylfaen" panose="010A0502050306030303" pitchFamily="18" charset="0"/>
              </a:rPr>
              <a:t>w </a:t>
            </a:r>
            <a:r>
              <a:rPr lang="pl-PL" sz="3200" dirty="0">
                <a:solidFill>
                  <a:schemeClr val="tx1"/>
                </a:solidFill>
                <a:latin typeface="Sylfaen" panose="010A0502050306030303" pitchFamily="18" charset="0"/>
              </a:rPr>
              <a:t>Rudce na centrum kultury i rekreacji </a:t>
            </a:r>
            <a:endParaRPr lang="pl-PL" sz="3200" dirty="0" smtClean="0">
              <a:solidFill>
                <a:schemeClr val="tx1"/>
              </a:solidFill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sz="3200" dirty="0" smtClean="0">
                <a:solidFill>
                  <a:schemeClr val="tx1"/>
                </a:solidFill>
                <a:latin typeface="Sylfaen" panose="010A0502050306030303" pitchFamily="18" charset="0"/>
              </a:rPr>
              <a:t>wraz </a:t>
            </a:r>
            <a:r>
              <a:rPr lang="pl-PL" sz="3200" dirty="0">
                <a:solidFill>
                  <a:schemeClr val="tx1"/>
                </a:solidFill>
                <a:latin typeface="Sylfaen" panose="010A0502050306030303" pitchFamily="18" charset="0"/>
              </a:rPr>
              <a:t>z wyposażeniem</a:t>
            </a:r>
            <a:endParaRPr lang="pl-PL" altLang="pl-PL" sz="3200" dirty="0">
              <a:solidFill>
                <a:schemeClr val="tx1"/>
              </a:solidFill>
              <a:latin typeface="Sylfaen" pitchFamily="18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45" y="475273"/>
            <a:ext cx="758825" cy="10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247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93"/>
            <a:ext cx="9144000" cy="684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287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4638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93"/>
            <a:ext cx="9144000" cy="684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944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500063" y="428625"/>
            <a:ext cx="8215312" cy="6000750"/>
          </a:xfrm>
          <a:prstGeom prst="rect">
            <a:avLst/>
          </a:prstGeom>
          <a:solidFill>
            <a:srgbClr val="FFFFFF">
              <a:alpha val="84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58887" y="1998285"/>
            <a:ext cx="6842125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endParaRPr lang="pl-PL" sz="2000" dirty="0" smtClean="0">
              <a:solidFill>
                <a:schemeClr val="tx1"/>
              </a:solidFill>
              <a:latin typeface="Sylfaen" pitchFamily="18" charset="0"/>
            </a:endParaRPr>
          </a:p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r>
              <a:rPr lang="pl-PL" sz="2000" dirty="0" smtClean="0">
                <a:solidFill>
                  <a:schemeClr val="tx1"/>
                </a:solidFill>
                <a:latin typeface="Sylfaen" pitchFamily="18" charset="0"/>
              </a:rPr>
              <a:t>Wykonano docieplenie ścian, </a:t>
            </a:r>
            <a:r>
              <a:rPr lang="pl-PL" sz="2000" dirty="0" smtClean="0">
                <a:latin typeface="Sylfaen" pitchFamily="18" charset="0"/>
              </a:rPr>
              <a:t>wymianę podłóg, zakupiono  wyposażenie oraz scenę – 2010r.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r>
              <a:rPr lang="pl-PL" sz="2000" dirty="0" smtClean="0">
                <a:solidFill>
                  <a:schemeClr val="tx1"/>
                </a:solidFill>
                <a:latin typeface="Sylfaen" pitchFamily="18" charset="0"/>
              </a:rPr>
              <a:t>Wartość całkowita projektu - </a:t>
            </a:r>
            <a:r>
              <a:rPr lang="pl-PL" sz="2000" dirty="0">
                <a:latin typeface="Sylfaen" panose="010A0502050306030303" pitchFamily="18" charset="0"/>
              </a:rPr>
              <a:t>440 531,00 </a:t>
            </a:r>
            <a:r>
              <a:rPr lang="pl-PL" sz="2000" dirty="0" smtClean="0">
                <a:latin typeface="Sylfaen" panose="010A0502050306030303" pitchFamily="18" charset="0"/>
              </a:rPr>
              <a:t>zł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r>
              <a:rPr lang="pl-PL" sz="2000" dirty="0" smtClean="0">
                <a:solidFill>
                  <a:schemeClr val="tx1"/>
                </a:solidFill>
                <a:latin typeface="Sylfaen" pitchFamily="18" charset="0"/>
              </a:rPr>
              <a:t>Kwota dofinansowania - </a:t>
            </a:r>
            <a:r>
              <a:rPr lang="pl-PL" sz="2000" dirty="0">
                <a:latin typeface="Sylfaen" panose="010A0502050306030303" pitchFamily="18" charset="0"/>
              </a:rPr>
              <a:t>263 600,00 zł </a:t>
            </a:r>
            <a:r>
              <a:rPr lang="pl-PL" altLang="pl-PL" sz="2000" dirty="0" smtClean="0">
                <a:latin typeface="Sylfaen" pitchFamily="18" charset="0"/>
              </a:rPr>
              <a:t>(</a:t>
            </a:r>
            <a:r>
              <a:rPr lang="pl-PL" altLang="pl-PL" sz="2000" dirty="0">
                <a:latin typeface="Sylfaen" pitchFamily="18" charset="0"/>
              </a:rPr>
              <a:t>Program Rozwoju Obszarów </a:t>
            </a:r>
            <a:r>
              <a:rPr lang="pl-PL" altLang="pl-PL" sz="2000" dirty="0" smtClean="0">
                <a:latin typeface="Sylfaen" pitchFamily="18" charset="0"/>
              </a:rPr>
              <a:t>Wiejskich, Odnowa i Rozwój Wsi)</a:t>
            </a:r>
            <a:endParaRPr lang="pl-PL" altLang="pl-PL" sz="2000" dirty="0">
              <a:latin typeface="Sylfaen" pitchFamily="18" charset="0"/>
            </a:endParaRPr>
          </a:p>
          <a:p>
            <a:pPr marL="514350" indent="-514350">
              <a:lnSpc>
                <a:spcPct val="150000"/>
              </a:lnSpc>
              <a:buFontTx/>
              <a:buAutoNum type="arabicPeriod"/>
              <a:defRPr/>
            </a:pPr>
            <a:endParaRPr lang="pl-PL" sz="2000" dirty="0">
              <a:solidFill>
                <a:schemeClr val="tx1"/>
              </a:solidFill>
              <a:latin typeface="Sylfaen" pitchFamily="18" charset="0"/>
            </a:endParaRPr>
          </a:p>
        </p:txBody>
      </p:sp>
      <p:sp>
        <p:nvSpPr>
          <p:cNvPr id="34821" name="pole tekstowe 2"/>
          <p:cNvSpPr txBox="1">
            <a:spLocks noChangeArrowheads="1"/>
          </p:cNvSpPr>
          <p:nvPr/>
        </p:nvSpPr>
        <p:spPr bwMode="auto">
          <a:xfrm>
            <a:off x="522288" y="428625"/>
            <a:ext cx="819308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sz="3200" dirty="0" smtClean="0">
                <a:solidFill>
                  <a:schemeClr val="tx1"/>
                </a:solidFill>
                <a:latin typeface="Sylfaen" panose="010A0502050306030303" pitchFamily="18" charset="0"/>
              </a:rPr>
              <a:t>3. Remont </a:t>
            </a:r>
            <a:r>
              <a:rPr lang="pl-PL" sz="3200" dirty="0">
                <a:solidFill>
                  <a:schemeClr val="tx1"/>
                </a:solidFill>
                <a:latin typeface="Sylfaen" panose="010A0502050306030303" pitchFamily="18" charset="0"/>
              </a:rPr>
              <a:t>budynku Domu Kultury </a:t>
            </a:r>
            <a:endParaRPr lang="pl-PL" sz="3200" dirty="0" smtClean="0">
              <a:solidFill>
                <a:schemeClr val="tx1"/>
              </a:solidFill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sz="3200" dirty="0" smtClean="0">
                <a:solidFill>
                  <a:schemeClr val="tx1"/>
                </a:solidFill>
                <a:latin typeface="Sylfaen" panose="010A0502050306030303" pitchFamily="18" charset="0"/>
              </a:rPr>
              <a:t>w </a:t>
            </a:r>
            <a:r>
              <a:rPr lang="pl-PL" sz="3200" dirty="0">
                <a:solidFill>
                  <a:schemeClr val="tx1"/>
                </a:solidFill>
                <a:latin typeface="Sylfaen" panose="010A0502050306030303" pitchFamily="18" charset="0"/>
              </a:rPr>
              <a:t>miejscowości Ruda-Kolonia </a:t>
            </a:r>
            <a:endParaRPr lang="pl-PL" sz="3200" dirty="0" smtClean="0">
              <a:solidFill>
                <a:schemeClr val="tx1"/>
              </a:solidFill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sz="3200" dirty="0" smtClean="0">
                <a:solidFill>
                  <a:schemeClr val="tx1"/>
                </a:solidFill>
                <a:latin typeface="Sylfaen" panose="010A0502050306030303" pitchFamily="18" charset="0"/>
              </a:rPr>
              <a:t>połączony </a:t>
            </a:r>
            <a:r>
              <a:rPr lang="pl-PL" sz="3200" dirty="0">
                <a:solidFill>
                  <a:schemeClr val="tx1"/>
                </a:solidFill>
                <a:latin typeface="Sylfaen" panose="010A0502050306030303" pitchFamily="18" charset="0"/>
              </a:rPr>
              <a:t>z wyposażeniem </a:t>
            </a:r>
            <a:endParaRPr lang="pl-PL" altLang="pl-PL" sz="3200" dirty="0">
              <a:solidFill>
                <a:schemeClr val="tx1"/>
              </a:solidFill>
              <a:latin typeface="Sylfaen" pitchFamily="18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45" y="475273"/>
            <a:ext cx="758825" cy="10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432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5" r="19555" b="8459"/>
          <a:stretch/>
        </p:blipFill>
        <p:spPr>
          <a:xfrm>
            <a:off x="-2" y="-917348"/>
            <a:ext cx="10764689" cy="802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311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93"/>
            <a:ext cx="9144000" cy="684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6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500063" y="428625"/>
            <a:ext cx="8215312" cy="6000750"/>
          </a:xfrm>
          <a:prstGeom prst="rect">
            <a:avLst/>
          </a:prstGeom>
          <a:solidFill>
            <a:srgbClr val="FFFFFF">
              <a:alpha val="84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88970" y="2636912"/>
            <a:ext cx="7057528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endParaRPr lang="pl-PL" altLang="pl-PL" sz="2000" b="0" dirty="0" smtClean="0">
              <a:solidFill>
                <a:schemeClr val="tx1"/>
              </a:solidFill>
              <a:latin typeface="Sylfae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endParaRPr lang="pl-PL" altLang="pl-PL" sz="2000" dirty="0" smtClean="0">
              <a:solidFill>
                <a:schemeClr val="tx1"/>
              </a:solidFill>
              <a:latin typeface="Sylfae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Rok 2012-2015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Budowa  w sumie 11 km sieci kanalizacyjnej wraz z </a:t>
            </a:r>
            <a:r>
              <a:rPr lang="pl-PL" altLang="pl-PL" sz="2000" dirty="0" smtClean="0">
                <a:solidFill>
                  <a:schemeClr val="tx1"/>
                </a:solidFill>
                <a:latin typeface="Sylfaen" pitchFamily="18" charset="0"/>
              </a:rPr>
              <a:t>przyłączami, </a:t>
            </a:r>
            <a:endParaRPr lang="pl-PL" altLang="pl-PL" sz="2000" b="0" dirty="0">
              <a:solidFill>
                <a:schemeClr val="tx1"/>
              </a:solidFill>
              <a:latin typeface="Sylfae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Budżet </a:t>
            </a:r>
            <a:r>
              <a:rPr lang="pl-PL" altLang="pl-PL" sz="2000" b="0" dirty="0">
                <a:solidFill>
                  <a:schemeClr val="tx1"/>
                </a:solidFill>
                <a:latin typeface="Sylfaen" pitchFamily="18" charset="0"/>
              </a:rPr>
              <a:t>projektu </a:t>
            </a:r>
            <a:r>
              <a:rPr lang="pl-PL" sz="2000" dirty="0" smtClean="0">
                <a:solidFill>
                  <a:schemeClr val="tx1"/>
                </a:solidFill>
                <a:latin typeface="Sylfaen" panose="010A0502050306030303" pitchFamily="18" charset="0"/>
              </a:rPr>
              <a:t>około 3 mln zł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Współfinansowane z </a:t>
            </a:r>
            <a:r>
              <a:rPr lang="pl-PL" altLang="pl-PL" sz="2000" dirty="0" smtClean="0">
                <a:solidFill>
                  <a:schemeClr val="tx1"/>
                </a:solidFill>
                <a:latin typeface="Sylfaen" pitchFamily="18" charset="0"/>
              </a:rPr>
              <a:t>PROW </a:t>
            </a:r>
            <a:r>
              <a:rPr lang="pl-PL" altLang="pl-PL" sz="2000" dirty="0">
                <a:solidFill>
                  <a:schemeClr val="tx1"/>
                </a:solidFill>
                <a:latin typeface="Sylfaen" pitchFamily="18" charset="0"/>
              </a:rPr>
              <a:t>2007-2013, Podstawowe usługi dla gospodarki i ludności wiejskiej</a:t>
            </a: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)</a:t>
            </a:r>
            <a:endParaRPr lang="pl-PL" altLang="pl-PL" sz="2000" b="0" dirty="0">
              <a:solidFill>
                <a:schemeClr val="tx1"/>
              </a:solidFill>
              <a:latin typeface="Sylfaen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endParaRPr lang="pl-PL" altLang="pl-PL" sz="2000" b="0" dirty="0">
              <a:solidFill>
                <a:schemeClr val="tx1"/>
              </a:solidFill>
              <a:latin typeface="Sylfaen" pitchFamily="18" charset="0"/>
            </a:endParaRPr>
          </a:p>
        </p:txBody>
      </p:sp>
      <p:sp>
        <p:nvSpPr>
          <p:cNvPr id="56325" name="pole tekstowe 2"/>
          <p:cNvSpPr txBox="1">
            <a:spLocks noChangeArrowheads="1"/>
          </p:cNvSpPr>
          <p:nvPr/>
        </p:nvSpPr>
        <p:spPr bwMode="auto">
          <a:xfrm>
            <a:off x="500064" y="428625"/>
            <a:ext cx="8215312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sz="2800" dirty="0" smtClean="0">
                <a:solidFill>
                  <a:schemeClr val="tx1"/>
                </a:solidFill>
                <a:latin typeface="Sylfaen" panose="010A0502050306030303" pitchFamily="18" charset="0"/>
              </a:rPr>
              <a:t>4. Budowa </a:t>
            </a:r>
            <a:r>
              <a:rPr lang="pl-PL" sz="2800" dirty="0">
                <a:solidFill>
                  <a:schemeClr val="tx1"/>
                </a:solidFill>
                <a:latin typeface="Sylfaen" panose="010A0502050306030303" pitchFamily="18" charset="0"/>
              </a:rPr>
              <a:t>sieci kanalizacji sanitarnej </a:t>
            </a:r>
            <a:endParaRPr lang="pl-PL" sz="2800" dirty="0" smtClean="0">
              <a:solidFill>
                <a:schemeClr val="tx1"/>
              </a:solidFill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sz="2800" dirty="0" smtClean="0">
                <a:solidFill>
                  <a:schemeClr val="tx1"/>
                </a:solidFill>
                <a:latin typeface="Sylfaen" panose="010A0502050306030303" pitchFamily="18" charset="0"/>
              </a:rPr>
              <a:t>wraz </a:t>
            </a:r>
            <a:r>
              <a:rPr lang="pl-PL" sz="2800" dirty="0">
                <a:solidFill>
                  <a:schemeClr val="tx1"/>
                </a:solidFill>
                <a:latin typeface="Sylfaen" panose="010A0502050306030303" pitchFamily="18" charset="0"/>
              </a:rPr>
              <a:t>z przyłączami na terenie </a:t>
            </a:r>
            <a:endParaRPr lang="pl-PL" sz="2800" dirty="0" smtClean="0">
              <a:solidFill>
                <a:schemeClr val="tx1"/>
              </a:solidFill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sz="2800" dirty="0" smtClean="0">
                <a:solidFill>
                  <a:schemeClr val="tx1"/>
                </a:solidFill>
                <a:latin typeface="Sylfaen" panose="010A0502050306030303" pitchFamily="18" charset="0"/>
              </a:rPr>
              <a:t>gminy </a:t>
            </a:r>
            <a:r>
              <a:rPr lang="pl-PL" sz="2800" dirty="0">
                <a:solidFill>
                  <a:schemeClr val="tx1"/>
                </a:solidFill>
                <a:latin typeface="Sylfaen" panose="010A0502050306030303" pitchFamily="18" charset="0"/>
              </a:rPr>
              <a:t>Ruda-Huta w miejscowościach Jazików, Chromówka, Poczekajka, Ruda-Kolonia, Marynin, Zarudnia, Ruda-Huta, Leśniczówka - Etap I miejscowość Ruda-Huta, ul. Nadrzeczna i ul. Niepodległości część </a:t>
            </a:r>
            <a:r>
              <a:rPr lang="pl-PL" sz="2800" dirty="0" smtClean="0">
                <a:solidFill>
                  <a:schemeClr val="tx1"/>
                </a:solidFill>
                <a:latin typeface="Sylfaen" panose="010A0502050306030303" pitchFamily="18" charset="0"/>
              </a:rPr>
              <a:t>A</a:t>
            </a:r>
            <a:endParaRPr lang="pl-PL" altLang="pl-PL" sz="2800" dirty="0">
              <a:solidFill>
                <a:schemeClr val="tx1"/>
              </a:solidFill>
              <a:latin typeface="Sylfaen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45" y="475273"/>
            <a:ext cx="758825" cy="10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4281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25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4646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500063" y="428625"/>
            <a:ext cx="8215312" cy="6000750"/>
          </a:xfrm>
          <a:prstGeom prst="rect">
            <a:avLst/>
          </a:prstGeom>
          <a:solidFill>
            <a:srgbClr val="FFFFFF">
              <a:alpha val="84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58888" y="2420938"/>
            <a:ext cx="6840537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pl-PL" altLang="pl-PL" sz="2000" b="0" dirty="0">
              <a:solidFill>
                <a:schemeClr val="tx1"/>
              </a:solidFill>
              <a:latin typeface="Sylfae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dirty="0" smtClean="0">
                <a:solidFill>
                  <a:schemeClr val="tx1"/>
                </a:solidFill>
                <a:latin typeface="Sylfaen" pitchFamily="18" charset="0"/>
              </a:rPr>
              <a:t>Rok 2014,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dirty="0" smtClean="0">
                <a:solidFill>
                  <a:schemeClr val="tx1"/>
                </a:solidFill>
                <a:latin typeface="Sylfaen" pitchFamily="18" charset="0"/>
              </a:rPr>
              <a:t>Docieplenie elewacji, wymiana pokrycia dachowego, wymiana podłóg, wyposażenie</a:t>
            </a: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.</a:t>
            </a:r>
            <a:endParaRPr lang="pl-PL" altLang="pl-PL" sz="2000" b="0" dirty="0">
              <a:solidFill>
                <a:schemeClr val="tx1"/>
              </a:solidFill>
              <a:latin typeface="Sylfae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b="0" dirty="0">
                <a:solidFill>
                  <a:schemeClr val="tx1"/>
                </a:solidFill>
                <a:latin typeface="Sylfaen" pitchFamily="18" charset="0"/>
              </a:rPr>
              <a:t>Budżet projektu </a:t>
            </a:r>
            <a:r>
              <a:rPr lang="pl-PL" sz="2000" dirty="0">
                <a:solidFill>
                  <a:schemeClr val="tx1"/>
                </a:solidFill>
                <a:latin typeface="Sylfaen" panose="010A0502050306030303" pitchFamily="18" charset="0"/>
              </a:rPr>
              <a:t>190 248,33 </a:t>
            </a:r>
            <a:r>
              <a:rPr lang="pl-PL" sz="2000" dirty="0" smtClean="0">
                <a:solidFill>
                  <a:schemeClr val="tx1"/>
                </a:solidFill>
                <a:latin typeface="Sylfaen" panose="010A0502050306030303" pitchFamily="18" charset="0"/>
              </a:rPr>
              <a:t>zł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Kwota </a:t>
            </a:r>
            <a:r>
              <a:rPr lang="pl-PL" altLang="pl-PL" sz="2000" b="0" dirty="0">
                <a:solidFill>
                  <a:schemeClr val="tx1"/>
                </a:solidFill>
                <a:latin typeface="Sylfaen" pitchFamily="18" charset="0"/>
              </a:rPr>
              <a:t>dofinansowania </a:t>
            </a:r>
            <a:r>
              <a:rPr lang="pl-PL" sz="2000" dirty="0">
                <a:solidFill>
                  <a:schemeClr val="tx1"/>
                </a:solidFill>
                <a:latin typeface="Sylfaen" panose="010A0502050306030303" pitchFamily="18" charset="0"/>
              </a:rPr>
              <a:t>91 406,00 zł </a:t>
            </a: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(PROW 2007-2013, LEADER, Odnowa i rozwój wsi)</a:t>
            </a:r>
            <a:endParaRPr lang="pl-PL" altLang="pl-PL" sz="2000" b="0" dirty="0">
              <a:solidFill>
                <a:schemeClr val="tx1"/>
              </a:solidFill>
              <a:latin typeface="Sylfaen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endParaRPr lang="pl-PL" altLang="pl-PL" sz="2000" b="0" dirty="0">
              <a:solidFill>
                <a:schemeClr val="tx1"/>
              </a:solidFill>
              <a:latin typeface="Sylfaen" pitchFamily="18" charset="0"/>
            </a:endParaRPr>
          </a:p>
        </p:txBody>
      </p:sp>
      <p:sp>
        <p:nvSpPr>
          <p:cNvPr id="59397" name="pole tekstowe 2"/>
          <p:cNvSpPr txBox="1">
            <a:spLocks noChangeArrowheads="1"/>
          </p:cNvSpPr>
          <p:nvPr/>
        </p:nvSpPr>
        <p:spPr bwMode="auto">
          <a:xfrm>
            <a:off x="530146" y="428625"/>
            <a:ext cx="818523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sz="3200" dirty="0" smtClean="0">
                <a:solidFill>
                  <a:schemeClr val="tx1"/>
                </a:solidFill>
                <a:latin typeface="Sylfaen" panose="010A0502050306030303" pitchFamily="18" charset="0"/>
              </a:rPr>
              <a:t>5. Modernizacja </a:t>
            </a:r>
            <a:r>
              <a:rPr lang="pl-PL" sz="3200" dirty="0">
                <a:solidFill>
                  <a:schemeClr val="tx1"/>
                </a:solidFill>
                <a:latin typeface="Sylfaen" panose="010A0502050306030303" pitchFamily="18" charset="0"/>
              </a:rPr>
              <a:t>świetlicy wiejskiej </a:t>
            </a:r>
            <a:endParaRPr lang="pl-PL" sz="3200" dirty="0" smtClean="0">
              <a:solidFill>
                <a:schemeClr val="tx1"/>
              </a:solidFill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sz="3200" dirty="0" smtClean="0">
                <a:solidFill>
                  <a:schemeClr val="tx1"/>
                </a:solidFill>
                <a:latin typeface="Sylfaen" panose="010A0502050306030303" pitchFamily="18" charset="0"/>
              </a:rPr>
              <a:t>w </a:t>
            </a:r>
            <a:r>
              <a:rPr lang="pl-PL" sz="3200" dirty="0">
                <a:solidFill>
                  <a:schemeClr val="tx1"/>
                </a:solidFill>
                <a:latin typeface="Sylfaen" panose="010A0502050306030303" pitchFamily="18" charset="0"/>
              </a:rPr>
              <a:t>Leśniczówce poprzez remont </a:t>
            </a:r>
            <a:endParaRPr lang="pl-PL" sz="3200" dirty="0" smtClean="0">
              <a:solidFill>
                <a:schemeClr val="tx1"/>
              </a:solidFill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sz="3200" dirty="0" smtClean="0">
                <a:solidFill>
                  <a:schemeClr val="tx1"/>
                </a:solidFill>
                <a:latin typeface="Sylfaen" panose="010A0502050306030303" pitchFamily="18" charset="0"/>
              </a:rPr>
              <a:t>budynku </a:t>
            </a:r>
            <a:r>
              <a:rPr lang="pl-PL" sz="3200" dirty="0">
                <a:solidFill>
                  <a:schemeClr val="tx1"/>
                </a:solidFill>
                <a:latin typeface="Sylfaen" panose="010A0502050306030303" pitchFamily="18" charset="0"/>
              </a:rPr>
              <a:t>i zakup </a:t>
            </a:r>
            <a:r>
              <a:rPr lang="pl-PL" sz="3200" dirty="0" smtClean="0">
                <a:solidFill>
                  <a:schemeClr val="tx1"/>
                </a:solidFill>
                <a:latin typeface="Sylfaen" panose="010A0502050306030303" pitchFamily="18" charset="0"/>
              </a:rPr>
              <a:t>wyposażenia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45" y="475273"/>
            <a:ext cx="758825" cy="10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807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762" y="0"/>
            <a:ext cx="1032552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522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393" y="12500"/>
            <a:ext cx="10059308" cy="668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990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500063" y="428625"/>
            <a:ext cx="8215312" cy="6000750"/>
          </a:xfrm>
          <a:prstGeom prst="rect">
            <a:avLst/>
          </a:prstGeom>
          <a:solidFill>
            <a:srgbClr val="FFFFFF">
              <a:alpha val="84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58888" y="2420938"/>
            <a:ext cx="6840537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Warsztaty teatralne dla uczestników i instruktorów prowadzone przez profesjonalistów - 2012r</a:t>
            </a:r>
            <a:endParaRPr lang="pl-PL" altLang="pl-PL" sz="2000" b="0" dirty="0">
              <a:solidFill>
                <a:schemeClr val="tx1"/>
              </a:solidFill>
              <a:latin typeface="Sylfae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b="0" dirty="0">
                <a:solidFill>
                  <a:schemeClr val="tx1"/>
                </a:solidFill>
                <a:latin typeface="Sylfaen" pitchFamily="18" charset="0"/>
              </a:rPr>
              <a:t>Budżet projektu </a:t>
            </a:r>
            <a:r>
              <a:rPr lang="pl-PL" sz="2000" dirty="0">
                <a:solidFill>
                  <a:schemeClr val="tx1"/>
                </a:solidFill>
                <a:latin typeface="Sylfaen" panose="010A0502050306030303" pitchFamily="18" charset="0"/>
              </a:rPr>
              <a:t>36 </a:t>
            </a:r>
            <a:r>
              <a:rPr lang="pl-PL" sz="2000" dirty="0" smtClean="0">
                <a:solidFill>
                  <a:schemeClr val="tx1"/>
                </a:solidFill>
                <a:latin typeface="Sylfaen" panose="010A0502050306030303" pitchFamily="18" charset="0"/>
              </a:rPr>
              <a:t>620 zł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Kwota </a:t>
            </a:r>
            <a:r>
              <a:rPr lang="pl-PL" altLang="pl-PL" sz="2000" b="0" dirty="0">
                <a:solidFill>
                  <a:schemeClr val="tx1"/>
                </a:solidFill>
                <a:latin typeface="Sylfaen" pitchFamily="18" charset="0"/>
              </a:rPr>
              <a:t>dofinansowania </a:t>
            </a:r>
            <a:r>
              <a:rPr lang="pl-PL" sz="2000" dirty="0">
                <a:solidFill>
                  <a:schemeClr val="tx1"/>
                </a:solidFill>
                <a:latin typeface="Sylfaen" panose="010A0502050306030303" pitchFamily="18" charset="0"/>
              </a:rPr>
              <a:t>25 </a:t>
            </a:r>
            <a:r>
              <a:rPr lang="pl-PL" sz="2000" dirty="0" smtClean="0">
                <a:solidFill>
                  <a:schemeClr val="tx1"/>
                </a:solidFill>
                <a:latin typeface="Sylfaen" panose="010A0502050306030303" pitchFamily="18" charset="0"/>
              </a:rPr>
              <a:t>000 zł </a:t>
            </a: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(Program </a:t>
            </a:r>
            <a:r>
              <a:rPr lang="pl-PL" altLang="pl-PL" sz="2000" b="0" dirty="0">
                <a:solidFill>
                  <a:schemeClr val="tx1"/>
                </a:solidFill>
                <a:latin typeface="Sylfaen" pitchFamily="18" charset="0"/>
              </a:rPr>
              <a:t>Rozwoju Obszarów </a:t>
            </a: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Wiejskich, LEADER)</a:t>
            </a:r>
            <a:endParaRPr lang="pl-PL" altLang="pl-PL" sz="2000" b="0" dirty="0">
              <a:solidFill>
                <a:schemeClr val="tx1"/>
              </a:solidFill>
              <a:latin typeface="Sylfaen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endParaRPr lang="pl-PL" altLang="pl-PL" sz="2000" b="0" dirty="0">
              <a:solidFill>
                <a:schemeClr val="tx1"/>
              </a:solidFill>
              <a:latin typeface="Sylfaen" pitchFamily="18" charset="0"/>
            </a:endParaRPr>
          </a:p>
        </p:txBody>
      </p:sp>
      <p:sp>
        <p:nvSpPr>
          <p:cNvPr id="59397" name="pole tekstowe 2"/>
          <p:cNvSpPr txBox="1">
            <a:spLocks noChangeArrowheads="1"/>
          </p:cNvSpPr>
          <p:nvPr/>
        </p:nvSpPr>
        <p:spPr bwMode="auto">
          <a:xfrm>
            <a:off x="1258888" y="428625"/>
            <a:ext cx="74564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sz="3200" dirty="0" smtClean="0">
                <a:solidFill>
                  <a:schemeClr val="tx1"/>
                </a:solidFill>
                <a:latin typeface="Sylfaen" panose="010A0502050306030303" pitchFamily="18" charset="0"/>
              </a:rPr>
              <a:t>Festiwal </a:t>
            </a:r>
            <a:r>
              <a:rPr lang="pl-PL" sz="3200" dirty="0">
                <a:solidFill>
                  <a:schemeClr val="tx1"/>
                </a:solidFill>
                <a:latin typeface="Sylfaen" panose="010A0502050306030303" pitchFamily="18" charset="0"/>
              </a:rPr>
              <a:t>Teatrów i </a:t>
            </a:r>
            <a:r>
              <a:rPr lang="pl-PL" sz="3200" dirty="0" err="1">
                <a:solidFill>
                  <a:schemeClr val="tx1"/>
                </a:solidFill>
                <a:latin typeface="Sylfaen" panose="010A0502050306030303" pitchFamily="18" charset="0"/>
              </a:rPr>
              <a:t>Monodramistów</a:t>
            </a:r>
            <a:r>
              <a:rPr lang="pl-PL" sz="3200" dirty="0">
                <a:solidFill>
                  <a:schemeClr val="tx1"/>
                </a:solidFill>
                <a:latin typeface="Sylfaen" panose="010A0502050306030303" pitchFamily="18" charset="0"/>
              </a:rPr>
              <a:t> </a:t>
            </a:r>
            <a:r>
              <a:rPr lang="pl-PL" sz="3200" dirty="0" smtClean="0">
                <a:solidFill>
                  <a:schemeClr val="tx1"/>
                </a:solidFill>
                <a:latin typeface="Sylfaen" panose="010A0502050306030303" pitchFamily="18" charset="0"/>
              </a:rPr>
              <a:t>„Wyżyna Teatralna” </a:t>
            </a:r>
            <a:endParaRPr lang="pl-PL" altLang="pl-PL" sz="3200" dirty="0">
              <a:solidFill>
                <a:schemeClr val="tx1"/>
              </a:solidFill>
              <a:latin typeface="Sylfaen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45" y="475273"/>
            <a:ext cx="758825" cy="10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766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52449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416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3786" cy="685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82144" y="6131276"/>
            <a:ext cx="92582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Mikołaj Grabowski, Iwona Bielska, Tomasz Karolak </a:t>
            </a:r>
            <a:endParaRPr lang="pl-PL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51253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351698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2290574" y="6131276"/>
            <a:ext cx="48413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Błażej Peszek, Jan Peszek</a:t>
            </a:r>
            <a:endParaRPr lang="pl-PL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22592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500063" y="428625"/>
            <a:ext cx="8215312" cy="6000750"/>
          </a:xfrm>
          <a:prstGeom prst="rect">
            <a:avLst/>
          </a:prstGeom>
          <a:solidFill>
            <a:srgbClr val="FFFFFF">
              <a:alpha val="84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 dirty="0"/>
          </a:p>
        </p:txBody>
      </p:sp>
      <p:sp>
        <p:nvSpPr>
          <p:cNvPr id="80900" name="pole tekstowe 9"/>
          <p:cNvSpPr txBox="1">
            <a:spLocks noChangeArrowheads="1"/>
          </p:cNvSpPr>
          <p:nvPr/>
        </p:nvSpPr>
        <p:spPr bwMode="auto">
          <a:xfrm>
            <a:off x="522288" y="428625"/>
            <a:ext cx="81930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altLang="pl-PL" sz="3200">
                <a:solidFill>
                  <a:schemeClr val="tx1"/>
                </a:solidFill>
                <a:latin typeface="Sylfaen" pitchFamily="18" charset="0"/>
                <a:ea typeface="Times New Roman" pitchFamily="18" charset="0"/>
                <a:cs typeface="Arial" charset="0"/>
              </a:rPr>
              <a:t>Edukacja ekologiczna</a:t>
            </a:r>
          </a:p>
        </p:txBody>
      </p:sp>
      <p:sp>
        <p:nvSpPr>
          <p:cNvPr id="80902" name="Text Box 5"/>
          <p:cNvSpPr txBox="1">
            <a:spLocks noChangeArrowheads="1"/>
          </p:cNvSpPr>
          <p:nvPr/>
        </p:nvSpPr>
        <p:spPr bwMode="auto">
          <a:xfrm>
            <a:off x="1116013" y="1773238"/>
            <a:ext cx="712787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l-PL" altLang="pl-PL" sz="2800" b="0">
              <a:solidFill>
                <a:schemeClr val="tx1"/>
              </a:solidFill>
              <a:latin typeface="Sylfaen" pitchFamily="18" charset="0"/>
              <a:ea typeface="Times New Roman" pitchFamily="18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altLang="pl-PL" sz="2600" b="0">
                <a:solidFill>
                  <a:schemeClr val="tx1"/>
                </a:solidFill>
                <a:latin typeface="Sylfaen" pitchFamily="18" charset="0"/>
                <a:ea typeface="Times New Roman" pitchFamily="18" charset="0"/>
                <a:cs typeface="Arial" charset="0"/>
              </a:rPr>
              <a:t>Realizowana jest w Zespole Szkół                                         w Rudzie-Hucie, przebiega na trzech płaszczyznach: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l-PL" altLang="pl-PL" sz="2600" b="0">
              <a:solidFill>
                <a:schemeClr val="tx1"/>
              </a:solidFill>
              <a:latin typeface="Sylfaen" pitchFamily="18" charset="0"/>
              <a:ea typeface="Times New Roman" pitchFamily="18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altLang="pl-PL" sz="2600" b="0">
                <a:solidFill>
                  <a:schemeClr val="tx1"/>
                </a:solidFill>
                <a:latin typeface="Sylfaen" pitchFamily="18" charset="0"/>
                <a:ea typeface="Times New Roman" pitchFamily="18" charset="0"/>
                <a:cs typeface="Arial" charset="0"/>
              </a:rPr>
              <a:t>    - edukacyjnej – konkursy i konferencje,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altLang="pl-PL" sz="2600" b="0">
                <a:solidFill>
                  <a:schemeClr val="tx1"/>
                </a:solidFill>
                <a:latin typeface="Sylfaen" pitchFamily="18" charset="0"/>
                <a:ea typeface="Times New Roman" pitchFamily="18" charset="0"/>
                <a:cs typeface="Arial" charset="0"/>
              </a:rPr>
              <a:t>    - środowiskowej – akcje proekologiczne,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altLang="pl-PL" sz="2600" b="0">
                <a:solidFill>
                  <a:schemeClr val="tx1"/>
                </a:solidFill>
                <a:latin typeface="Sylfaen" pitchFamily="18" charset="0"/>
                <a:ea typeface="Times New Roman" pitchFamily="18" charset="0"/>
                <a:cs typeface="Arial" charset="0"/>
              </a:rPr>
              <a:t>    - rekreacyjno-edukacyjnej – wycieczki szkolne.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45" y="475273"/>
            <a:ext cx="758825" cy="10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662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3488" y="0"/>
            <a:ext cx="10322718" cy="685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2604762" y="6131276"/>
            <a:ext cx="421301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Olimpiada ekologiczna</a:t>
            </a:r>
            <a:endParaRPr lang="pl-PL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13017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808" y="202332"/>
            <a:ext cx="9713615" cy="6453336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2604762" y="6131276"/>
            <a:ext cx="421301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Olimpiada ekologiczna</a:t>
            </a:r>
            <a:endParaRPr lang="pl-PL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63606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500063" y="428625"/>
            <a:ext cx="8215312" cy="6000750"/>
          </a:xfrm>
          <a:prstGeom prst="rect">
            <a:avLst/>
          </a:prstGeom>
          <a:solidFill>
            <a:srgbClr val="FFFFFF">
              <a:alpha val="84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 dirty="0"/>
          </a:p>
        </p:txBody>
      </p:sp>
      <p:sp>
        <p:nvSpPr>
          <p:cNvPr id="5" name="pole tekstowe 9"/>
          <p:cNvSpPr txBox="1">
            <a:spLocks noChangeArrowheads="1"/>
          </p:cNvSpPr>
          <p:nvPr/>
        </p:nvSpPr>
        <p:spPr bwMode="auto">
          <a:xfrm>
            <a:off x="522289" y="428625"/>
            <a:ext cx="649798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pl-PL" sz="3000" b="1" dirty="0" smtClean="0">
                <a:solidFill>
                  <a:schemeClr val="tx1"/>
                </a:solidFill>
                <a:latin typeface="Sylfaen" panose="010A0502050306030303" pitchFamily="18" charset="0"/>
              </a:rPr>
              <a:t>Dąb Bolko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pl-PL" sz="3000" b="1" dirty="0" smtClean="0">
                <a:solidFill>
                  <a:schemeClr val="tx1"/>
                </a:solidFill>
                <a:latin typeface="Sylfaen" panose="010A0502050306030303" pitchFamily="18" charset="0"/>
              </a:rPr>
              <a:t>Drzewo </a:t>
            </a:r>
            <a:r>
              <a:rPr lang="pl-PL" sz="3000" b="1" dirty="0">
                <a:solidFill>
                  <a:schemeClr val="tx1"/>
                </a:solidFill>
                <a:latin typeface="Sylfaen" panose="010A0502050306030303" pitchFamily="18" charset="0"/>
              </a:rPr>
              <a:t>Roku </a:t>
            </a:r>
            <a:r>
              <a:rPr lang="pl-PL" sz="3000" b="1" dirty="0" smtClean="0">
                <a:solidFill>
                  <a:schemeClr val="tx1"/>
                </a:solidFill>
                <a:latin typeface="Sylfaen" panose="010A0502050306030303" pitchFamily="18" charset="0"/>
              </a:rPr>
              <a:t>2015</a:t>
            </a:r>
            <a:endParaRPr lang="pl-PL" sz="3000" b="1" dirty="0">
              <a:solidFill>
                <a:schemeClr val="tx1"/>
              </a:solidFill>
              <a:latin typeface="Sylfaen" panose="010A0502050306030303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55577" y="2052721"/>
            <a:ext cx="7959798" cy="6683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marL="457200" indent="-457200">
              <a:buFontTx/>
              <a:buChar char="-"/>
            </a:pPr>
            <a:r>
              <a:rPr lang="pl-PL" sz="2500" dirty="0" smtClean="0">
                <a:solidFill>
                  <a:schemeClr val="tx1"/>
                </a:solidFill>
                <a:latin typeface="Sylfaen" panose="010A0502050306030303" pitchFamily="18" charset="0"/>
              </a:rPr>
              <a:t>Konkurs </a:t>
            </a:r>
            <a:r>
              <a:rPr lang="pl-PL" sz="2500" dirty="0">
                <a:solidFill>
                  <a:schemeClr val="tx1"/>
                </a:solidFill>
                <a:latin typeface="Sylfaen" panose="010A0502050306030303" pitchFamily="18" charset="0"/>
              </a:rPr>
              <a:t>Drzewo Roku, 	</a:t>
            </a:r>
            <a:r>
              <a:rPr lang="pl-PL" sz="2500" dirty="0" smtClean="0">
                <a:solidFill>
                  <a:schemeClr val="tx1"/>
                </a:solidFill>
                <a:latin typeface="Sylfaen" panose="010A0502050306030303" pitchFamily="18" charset="0"/>
              </a:rPr>
              <a:t>	organizowany </a:t>
            </a:r>
            <a:r>
              <a:rPr lang="pl-PL" sz="2500" dirty="0" err="1" smtClean="0">
                <a:solidFill>
                  <a:schemeClr val="tx1"/>
                </a:solidFill>
                <a:latin typeface="Sylfaen" panose="010A0502050306030303" pitchFamily="18" charset="0"/>
              </a:rPr>
              <a:t>organizowany</a:t>
            </a:r>
            <a:r>
              <a:rPr lang="pl-PL" sz="2500" dirty="0" smtClean="0">
                <a:solidFill>
                  <a:schemeClr val="tx1"/>
                </a:solidFill>
                <a:latin typeface="Sylfaen" panose="010A0502050306030303" pitchFamily="18" charset="0"/>
              </a:rPr>
              <a:t> jest przez </a:t>
            </a:r>
            <a:r>
              <a:rPr lang="pl-PL" sz="2500" dirty="0">
                <a:solidFill>
                  <a:schemeClr val="tx1"/>
                </a:solidFill>
                <a:latin typeface="Sylfaen" panose="010A0502050306030303" pitchFamily="18" charset="0"/>
              </a:rPr>
              <a:t>Klub Gaja</a:t>
            </a:r>
            <a:r>
              <a:rPr lang="pl-PL" sz="2500" dirty="0" smtClean="0">
                <a:solidFill>
                  <a:schemeClr val="tx1"/>
                </a:solidFill>
                <a:latin typeface="Sylfaen" panose="010A0502050306030303" pitchFamily="18" charset="0"/>
              </a:rPr>
              <a:t>,</a:t>
            </a:r>
          </a:p>
          <a:p>
            <a:pPr marL="457200" indent="-457200">
              <a:buFontTx/>
              <a:buChar char="-"/>
            </a:pPr>
            <a:r>
              <a:rPr lang="pl-PL" sz="2500" dirty="0" smtClean="0">
                <a:solidFill>
                  <a:schemeClr val="tx1"/>
                </a:solidFill>
                <a:latin typeface="Sylfaen" panose="010A0502050306030303" pitchFamily="18" charset="0"/>
              </a:rPr>
              <a:t>ma </a:t>
            </a:r>
            <a:r>
              <a:rPr lang="pl-PL" sz="2500" dirty="0">
                <a:solidFill>
                  <a:schemeClr val="tx1"/>
                </a:solidFill>
                <a:latin typeface="Sylfaen" panose="010A0502050306030303" pitchFamily="18" charset="0"/>
              </a:rPr>
              <a:t>na celu promowanie postawy </a:t>
            </a:r>
            <a:r>
              <a:rPr lang="pl-PL" sz="2500" dirty="0" smtClean="0">
                <a:solidFill>
                  <a:schemeClr val="tx1"/>
                </a:solidFill>
                <a:latin typeface="Sylfaen" panose="010A0502050306030303" pitchFamily="18" charset="0"/>
              </a:rPr>
              <a:t>		           szacunku </a:t>
            </a:r>
            <a:r>
              <a:rPr lang="pl-PL" sz="2500" dirty="0">
                <a:solidFill>
                  <a:schemeClr val="tx1"/>
                </a:solidFill>
                <a:latin typeface="Sylfaen" panose="010A0502050306030303" pitchFamily="18" charset="0"/>
              </a:rPr>
              <a:t>dla przyrody oraz  </a:t>
            </a:r>
            <a:r>
              <a:rPr lang="pl-PL" sz="2500" dirty="0" smtClean="0">
                <a:solidFill>
                  <a:schemeClr val="tx1"/>
                </a:solidFill>
                <a:latin typeface="Sylfaen" panose="010A0502050306030303" pitchFamily="18" charset="0"/>
              </a:rPr>
              <a:t>                                 promowanie </a:t>
            </a:r>
            <a:r>
              <a:rPr lang="pl-PL" sz="2500" dirty="0">
                <a:solidFill>
                  <a:schemeClr val="tx1"/>
                </a:solidFill>
                <a:latin typeface="Sylfaen" panose="010A0502050306030303" pitchFamily="18" charset="0"/>
              </a:rPr>
              <a:t>przykładów </a:t>
            </a:r>
            <a:r>
              <a:rPr lang="pl-PL" sz="2500" dirty="0" smtClean="0">
                <a:solidFill>
                  <a:schemeClr val="tx1"/>
                </a:solidFill>
                <a:latin typeface="Sylfaen" panose="010A0502050306030303" pitchFamily="18" charset="0"/>
              </a:rPr>
              <a:t>                                                   ciekawych </a:t>
            </a:r>
            <a:r>
              <a:rPr lang="pl-PL" sz="2500" dirty="0">
                <a:solidFill>
                  <a:schemeClr val="tx1"/>
                </a:solidFill>
                <a:latin typeface="Sylfaen" panose="010A0502050306030303" pitchFamily="18" charset="0"/>
              </a:rPr>
              <a:t>i trwałych związków pomiędzy kulturą </a:t>
            </a:r>
            <a:r>
              <a:rPr lang="pl-PL" sz="2500" dirty="0" smtClean="0">
                <a:solidFill>
                  <a:schemeClr val="tx1"/>
                </a:solidFill>
                <a:latin typeface="Sylfaen" panose="010A0502050306030303" pitchFamily="18" charset="0"/>
              </a:rPr>
              <a:t>                   i </a:t>
            </a:r>
            <a:r>
              <a:rPr lang="pl-PL" sz="2500" dirty="0">
                <a:solidFill>
                  <a:schemeClr val="tx1"/>
                </a:solidFill>
                <a:latin typeface="Sylfaen" panose="010A0502050306030303" pitchFamily="18" charset="0"/>
              </a:rPr>
              <a:t>historią lokalnej społeczności, a drzewem, które jest przez nią szczególnie doceniane</a:t>
            </a:r>
            <a:r>
              <a:rPr lang="pl-PL" sz="2500" dirty="0" smtClean="0">
                <a:solidFill>
                  <a:schemeClr val="tx1"/>
                </a:solidFill>
                <a:latin typeface="Sylfaen" panose="010A0502050306030303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pl-PL" sz="2500" dirty="0" smtClean="0">
                <a:solidFill>
                  <a:schemeClr val="tx1"/>
                </a:solidFill>
                <a:latin typeface="Sylfaen" panose="010A0502050306030303" pitchFamily="18" charset="0"/>
              </a:rPr>
              <a:t>w lutym 2016r. odbyło się internetowe głosowanie w konkursie na Europejskie Drzewo Roku – IV miejsce.</a:t>
            </a:r>
            <a:endParaRPr lang="pl-PL" sz="2500" dirty="0">
              <a:solidFill>
                <a:schemeClr val="tx1"/>
              </a:solidFill>
              <a:latin typeface="Sylfaen" panose="010A0502050306030303" pitchFamily="18" charset="0"/>
            </a:endParaRPr>
          </a:p>
          <a:p>
            <a:pPr marL="457200" indent="-457200">
              <a:buFontTx/>
              <a:buChar char="-"/>
            </a:pPr>
            <a:endParaRPr lang="pl-PL" sz="2600" dirty="0" smtClean="0">
              <a:solidFill>
                <a:schemeClr val="tx1"/>
              </a:solidFill>
              <a:latin typeface="Sylfaen" panose="010A0502050306030303" pitchFamily="18" charset="0"/>
            </a:endParaRPr>
          </a:p>
          <a:p>
            <a:pPr marL="457200" indent="-457200">
              <a:buFontTx/>
              <a:buChar char="-"/>
            </a:pPr>
            <a:endParaRPr lang="pl-PL" sz="2600" dirty="0" smtClean="0">
              <a:solidFill>
                <a:schemeClr val="tx1"/>
              </a:solidFill>
              <a:latin typeface="Sylfaen" panose="010A0502050306030303" pitchFamily="18" charset="0"/>
            </a:endParaRPr>
          </a:p>
          <a:p>
            <a:pPr>
              <a:buNone/>
            </a:pPr>
            <a:endParaRPr lang="pl-PL" sz="2600" dirty="0" smtClean="0">
              <a:solidFill>
                <a:schemeClr val="tx1"/>
              </a:solidFill>
              <a:latin typeface="Sylfaen" panose="010A0502050306030303" pitchFamily="18" charset="0"/>
            </a:endParaRPr>
          </a:p>
          <a:p>
            <a:pPr>
              <a:buNone/>
            </a:pPr>
            <a:endParaRPr lang="pl-PL" sz="2600" dirty="0">
              <a:solidFill>
                <a:schemeClr val="tx1"/>
              </a:solidFill>
              <a:latin typeface="Sylfaen" panose="010A0502050306030303" pitchFamily="18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pl-PL" altLang="pl-PL" sz="2600" b="0" dirty="0">
              <a:solidFill>
                <a:schemeClr val="tx1"/>
              </a:solidFill>
              <a:latin typeface="Sylfaen" pitchFamily="18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45" y="475273"/>
            <a:ext cx="758825" cy="107335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806" y="0"/>
            <a:ext cx="2882066" cy="410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69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3977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0" y="4952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8" y="527609"/>
            <a:ext cx="9144000" cy="580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772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500063" y="428625"/>
            <a:ext cx="8215312" cy="6000750"/>
          </a:xfrm>
          <a:prstGeom prst="rect">
            <a:avLst/>
          </a:prstGeom>
          <a:solidFill>
            <a:srgbClr val="FFFFFF">
              <a:alpha val="84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58888" y="2420938"/>
            <a:ext cx="6840537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Rok: 2016-2018</a:t>
            </a:r>
            <a:endParaRPr lang="pl-PL" altLang="pl-PL" sz="2000" b="0" dirty="0">
              <a:solidFill>
                <a:schemeClr val="tx1"/>
              </a:solidFill>
              <a:latin typeface="Sylfae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Przebudowa i modernizacja budynku wraz z wyposażeniem</a:t>
            </a:r>
            <a:endParaRPr lang="pl-PL" altLang="pl-PL" sz="2000" b="0" dirty="0">
              <a:solidFill>
                <a:schemeClr val="tx1"/>
              </a:solidFill>
              <a:latin typeface="Sylfae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b="0" dirty="0">
                <a:solidFill>
                  <a:schemeClr val="tx1"/>
                </a:solidFill>
                <a:latin typeface="Sylfaen" pitchFamily="18" charset="0"/>
              </a:rPr>
              <a:t>Budżet projektu </a:t>
            </a:r>
            <a:r>
              <a:rPr lang="pl-PL" sz="2000" dirty="0" smtClean="0">
                <a:solidFill>
                  <a:schemeClr val="tx1"/>
                </a:solidFill>
                <a:latin typeface="Sylfaen" panose="010A0502050306030303" pitchFamily="18" charset="0"/>
              </a:rPr>
              <a:t>4 600 000,00zł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Kwota </a:t>
            </a:r>
            <a:r>
              <a:rPr lang="pl-PL" altLang="pl-PL" sz="2000" b="0" dirty="0">
                <a:solidFill>
                  <a:schemeClr val="tx1"/>
                </a:solidFill>
                <a:latin typeface="Sylfaen" pitchFamily="18" charset="0"/>
              </a:rPr>
              <a:t>dofinansowania </a:t>
            </a:r>
            <a:r>
              <a:rPr lang="pl-PL" sz="2000" dirty="0" smtClean="0">
                <a:solidFill>
                  <a:schemeClr val="tx1"/>
                </a:solidFill>
                <a:latin typeface="Sylfaen" panose="010A0502050306030303" pitchFamily="18" charset="0"/>
              </a:rPr>
              <a:t>1 968 690,00zł </a:t>
            </a:r>
            <a:r>
              <a:rPr lang="pl-PL" altLang="pl-PL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l-PL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„Narodowy Program Rozwoju Czytelnictwa" Priorytet 2 „Infrastruktura bibliotek 2016-2020" ze środków finansowych Ministra Kultury i Dziedzictwa Narodowego</a:t>
            </a:r>
            <a:r>
              <a:rPr lang="pl-PL" altLang="pl-PL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pl-PL" altLang="pl-PL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endParaRPr lang="pl-PL" altLang="pl-PL" sz="2000" b="0" dirty="0">
              <a:solidFill>
                <a:schemeClr val="tx1"/>
              </a:solidFill>
              <a:latin typeface="Sylfaen" pitchFamily="18" charset="0"/>
            </a:endParaRPr>
          </a:p>
        </p:txBody>
      </p:sp>
      <p:sp>
        <p:nvSpPr>
          <p:cNvPr id="59397" name="pole tekstowe 2"/>
          <p:cNvSpPr txBox="1">
            <a:spLocks noChangeArrowheads="1"/>
          </p:cNvSpPr>
          <p:nvPr/>
        </p:nvSpPr>
        <p:spPr bwMode="auto">
          <a:xfrm>
            <a:off x="530146" y="428625"/>
            <a:ext cx="818523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sz="3200" dirty="0" smtClean="0">
                <a:solidFill>
                  <a:schemeClr val="tx1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      6. „Przebudowa i modernizacja Biblioteki Publicznej Gminy Ruda-Huta” </a:t>
            </a:r>
            <a:endParaRPr lang="pl-PL" altLang="pl-PL" sz="3200" dirty="0">
              <a:solidFill>
                <a:schemeClr val="tx1"/>
              </a:solidFill>
              <a:latin typeface="Sylfaen" panose="010A05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145" y="475273"/>
            <a:ext cx="758825" cy="10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013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az 1" descr="1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5788" y="0"/>
            <a:ext cx="103155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66622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93"/>
            <a:ext cx="9144000" cy="684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1264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44593" y="0"/>
            <a:ext cx="1223318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458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96752" y="-83727"/>
            <a:ext cx="12381290" cy="694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54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96752" y="-83727"/>
            <a:ext cx="12381290" cy="6941027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64" t="176" r="13456" b="36479"/>
          <a:stretch/>
        </p:blipFill>
        <p:spPr>
          <a:xfrm>
            <a:off x="-2196752" y="-459431"/>
            <a:ext cx="12430248" cy="772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296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500063" y="428625"/>
            <a:ext cx="8215312" cy="6000750"/>
          </a:xfrm>
          <a:prstGeom prst="rect">
            <a:avLst/>
          </a:prstGeom>
          <a:solidFill>
            <a:srgbClr val="FFFFFF">
              <a:alpha val="84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58888" y="2420938"/>
            <a:ext cx="6840537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Rok 2017-2019</a:t>
            </a:r>
            <a:endParaRPr lang="pl-PL" altLang="pl-PL" sz="2000" b="0" dirty="0">
              <a:solidFill>
                <a:schemeClr val="tx1"/>
              </a:solidFill>
              <a:latin typeface="Sylfae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Budowa oczyszczalni ścieków,</a:t>
            </a:r>
            <a:endParaRPr lang="pl-PL" altLang="pl-PL" sz="2000" b="0" dirty="0">
              <a:solidFill>
                <a:schemeClr val="tx1"/>
              </a:solidFill>
              <a:latin typeface="Sylfae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b="0" dirty="0">
                <a:solidFill>
                  <a:schemeClr val="tx1"/>
                </a:solidFill>
                <a:latin typeface="Sylfaen" pitchFamily="18" charset="0"/>
              </a:rPr>
              <a:t>Budżet projektu </a:t>
            </a:r>
            <a:r>
              <a:rPr lang="pl-PL" sz="2000" dirty="0" smtClean="0">
                <a:solidFill>
                  <a:schemeClr val="tx1"/>
                </a:solidFill>
                <a:latin typeface="Sylfaen" panose="010A0502050306030303" pitchFamily="18" charset="0"/>
              </a:rPr>
              <a:t>5 500 00,00 zł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Kwota </a:t>
            </a:r>
            <a:r>
              <a:rPr lang="pl-PL" altLang="pl-PL" sz="2000" b="0" dirty="0">
                <a:solidFill>
                  <a:schemeClr val="tx1"/>
                </a:solidFill>
                <a:latin typeface="Sylfaen" pitchFamily="18" charset="0"/>
              </a:rPr>
              <a:t>dofinansowania </a:t>
            </a:r>
            <a:r>
              <a:rPr lang="pl-PL" sz="2000" dirty="0" smtClean="0">
                <a:solidFill>
                  <a:schemeClr val="tx1"/>
                </a:solidFill>
                <a:latin typeface="Sylfaen" panose="010A0502050306030303" pitchFamily="18" charset="0"/>
              </a:rPr>
              <a:t>1 998 757,00zł </a:t>
            </a: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(Program </a:t>
            </a:r>
            <a:r>
              <a:rPr lang="pl-PL" altLang="pl-PL" sz="2000" b="0" dirty="0">
                <a:solidFill>
                  <a:schemeClr val="tx1"/>
                </a:solidFill>
                <a:latin typeface="Sylfaen" pitchFamily="18" charset="0"/>
              </a:rPr>
              <a:t>Rozwoju Obszarów </a:t>
            </a: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Wiejskich 2014-2020, Gospodarka wodno-ściekowa)</a:t>
            </a:r>
            <a:endParaRPr lang="pl-PL" altLang="pl-PL" sz="2000" b="0" dirty="0">
              <a:solidFill>
                <a:schemeClr val="tx1"/>
              </a:solidFill>
              <a:latin typeface="Sylfaen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endParaRPr lang="pl-PL" altLang="pl-PL" sz="2000" b="0" dirty="0">
              <a:solidFill>
                <a:schemeClr val="tx1"/>
              </a:solidFill>
              <a:latin typeface="Sylfaen" pitchFamily="18" charset="0"/>
            </a:endParaRPr>
          </a:p>
        </p:txBody>
      </p:sp>
      <p:sp>
        <p:nvSpPr>
          <p:cNvPr id="59397" name="pole tekstowe 2"/>
          <p:cNvSpPr txBox="1">
            <a:spLocks noChangeArrowheads="1"/>
          </p:cNvSpPr>
          <p:nvPr/>
        </p:nvSpPr>
        <p:spPr bwMode="auto">
          <a:xfrm>
            <a:off x="909556" y="428625"/>
            <a:ext cx="7805819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sz="3200" dirty="0" smtClean="0">
                <a:solidFill>
                  <a:schemeClr val="tx1"/>
                </a:solidFill>
                <a:latin typeface="Sylfaen" pitchFamily="18" charset="0"/>
              </a:rPr>
              <a:t>      7. Budowa </a:t>
            </a:r>
            <a:r>
              <a:rPr lang="pl-PL" sz="3200" dirty="0">
                <a:solidFill>
                  <a:schemeClr val="tx1"/>
                </a:solidFill>
                <a:latin typeface="Sylfaen" pitchFamily="18" charset="0"/>
              </a:rPr>
              <a:t>oczyszczalni ścieków </a:t>
            </a:r>
            <a:r>
              <a:rPr lang="pl-PL" sz="3200" dirty="0" smtClean="0">
                <a:solidFill>
                  <a:schemeClr val="tx1"/>
                </a:solidFill>
                <a:latin typeface="Sylfaen" pitchFamily="18" charset="0"/>
              </a:rPr>
              <a:t>                         w </a:t>
            </a:r>
            <a:r>
              <a:rPr lang="pl-PL" sz="3200" dirty="0">
                <a:solidFill>
                  <a:schemeClr val="tx1"/>
                </a:solidFill>
                <a:latin typeface="Sylfaen" pitchFamily="18" charset="0"/>
              </a:rPr>
              <a:t>Gminie Ruda-Huta wraz z kolektorem doprowadzającym i odprowadzającym </a:t>
            </a:r>
            <a:r>
              <a:rPr lang="pl-PL" sz="3200" dirty="0" smtClean="0">
                <a:solidFill>
                  <a:schemeClr val="tx1"/>
                </a:solidFill>
                <a:latin typeface="Sylfaen" pitchFamily="18" charset="0"/>
              </a:rPr>
              <a:t>ścieki.</a:t>
            </a:r>
            <a:endParaRPr lang="pl-PL" altLang="pl-PL" sz="3200" b="0" dirty="0">
              <a:solidFill>
                <a:schemeClr val="tx1"/>
              </a:solidFill>
              <a:latin typeface="Sylfaen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145" y="475273"/>
            <a:ext cx="758825" cy="10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7184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2323424" y="6131276"/>
            <a:ext cx="47756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Stara oczyszczalnia </a:t>
            </a:r>
            <a:endParaRPr lang="pl-PL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4187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61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893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47340" cy="68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151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500063" y="428625"/>
            <a:ext cx="8215312" cy="6000750"/>
          </a:xfrm>
          <a:prstGeom prst="rect">
            <a:avLst/>
          </a:prstGeom>
          <a:solidFill>
            <a:srgbClr val="FFFFFF">
              <a:alpha val="84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76212" y="3082657"/>
            <a:ext cx="6840537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Rok: 2016-2018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dirty="0" smtClean="0">
                <a:solidFill>
                  <a:schemeClr val="tx1"/>
                </a:solidFill>
                <a:latin typeface="Sylfaen" pitchFamily="18" charset="0"/>
              </a:rPr>
              <a:t>Budżet 2 758 140,00zł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dirty="0" smtClean="0">
                <a:solidFill>
                  <a:schemeClr val="tx1"/>
                </a:solidFill>
                <a:latin typeface="Sylfaen" pitchFamily="18" charset="0"/>
              </a:rPr>
              <a:t>Inwestycja realizowana ze środków własnych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endParaRPr lang="pl-PL" altLang="pl-PL" sz="2000" b="0" dirty="0" smtClean="0">
              <a:solidFill>
                <a:schemeClr val="tx1"/>
              </a:solidFill>
              <a:latin typeface="Sylfaen" pitchFamily="18" charset="0"/>
            </a:endParaRPr>
          </a:p>
        </p:txBody>
      </p:sp>
      <p:sp>
        <p:nvSpPr>
          <p:cNvPr id="59397" name="pole tekstowe 2"/>
          <p:cNvSpPr txBox="1">
            <a:spLocks noChangeArrowheads="1"/>
          </p:cNvSpPr>
          <p:nvPr/>
        </p:nvSpPr>
        <p:spPr bwMode="auto">
          <a:xfrm>
            <a:off x="530146" y="428625"/>
            <a:ext cx="818523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sz="3200" dirty="0" smtClean="0">
                <a:solidFill>
                  <a:schemeClr val="tx1"/>
                </a:solidFill>
                <a:latin typeface="Sylfaen" pitchFamily="18" charset="0"/>
              </a:rPr>
              <a:t>8. Rozbudowa budynku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sz="3200" dirty="0" smtClean="0">
                <a:solidFill>
                  <a:schemeClr val="tx1"/>
                </a:solidFill>
                <a:latin typeface="Sylfaen" pitchFamily="18" charset="0"/>
              </a:rPr>
              <a:t>Urzędu Gminy Ruda-Huta.</a:t>
            </a:r>
            <a:endParaRPr lang="pl-PL" altLang="pl-PL" sz="3200" b="0" dirty="0">
              <a:solidFill>
                <a:schemeClr val="tx1"/>
              </a:solidFill>
              <a:latin typeface="Sylfaen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145" y="475273"/>
            <a:ext cx="758825" cy="10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829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500063" y="428625"/>
            <a:ext cx="8215312" cy="6000750"/>
          </a:xfrm>
          <a:prstGeom prst="rect">
            <a:avLst/>
          </a:prstGeom>
          <a:solidFill>
            <a:srgbClr val="FFFFFF">
              <a:alpha val="84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58888" y="1557338"/>
            <a:ext cx="6842125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pl-PL" sz="2600" dirty="0">
                <a:solidFill>
                  <a:schemeClr val="tx1"/>
                </a:solidFill>
                <a:latin typeface="Sylfaen" pitchFamily="18" charset="0"/>
              </a:rPr>
              <a:t>RZEKA BUG I JEJ DOLINA</a:t>
            </a:r>
          </a:p>
          <a:p>
            <a:pPr algn="l">
              <a:defRPr/>
            </a:pPr>
            <a:r>
              <a:rPr lang="pl-PL" sz="1600" b="0" dirty="0">
                <a:solidFill>
                  <a:schemeClr val="tx1"/>
                </a:solidFill>
                <a:latin typeface="Sylfaen" pitchFamily="18" charset="0"/>
              </a:rPr>
              <a:t>Obszar Chroniony „NATURA 2000” – występowanie rzadkich gatunków fauny i flory zagrożonych w skali Europy</a:t>
            </a:r>
            <a:r>
              <a:rPr lang="pl-PL" sz="1600" dirty="0">
                <a:solidFill>
                  <a:schemeClr val="tx1"/>
                </a:solidFill>
                <a:latin typeface="Sylfaen" pitchFamily="18" charset="0"/>
              </a:rPr>
              <a:t>.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endParaRPr lang="pl-PL" sz="2000" b="0" dirty="0">
              <a:solidFill>
                <a:schemeClr val="tx1"/>
              </a:solidFill>
              <a:latin typeface="Sylfaen" pitchFamily="18" charset="0"/>
              <a:ea typeface="Times New Roman" pitchFamily="18" charset="0"/>
              <a:cs typeface="Arial" pitchFamily="34" charset="0"/>
            </a:endParaRPr>
          </a:p>
          <a:p>
            <a:pPr algn="just">
              <a:defRPr/>
            </a:pPr>
            <a:endParaRPr lang="pl-PL" sz="2000" b="0" dirty="0">
              <a:solidFill>
                <a:schemeClr val="tx1"/>
              </a:solidFill>
              <a:latin typeface="Sylfaen" pitchFamily="18" charset="0"/>
              <a:ea typeface="Times New Roman" pitchFamily="18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AutoNum type="arabicPeriod"/>
              <a:defRPr/>
            </a:pPr>
            <a:endParaRPr lang="pl-PL" sz="2000" dirty="0">
              <a:solidFill>
                <a:srgbClr val="333300"/>
              </a:solidFill>
              <a:latin typeface="Sylfaen" pitchFamily="18" charset="0"/>
            </a:endParaRPr>
          </a:p>
        </p:txBody>
      </p:sp>
      <p:sp>
        <p:nvSpPr>
          <p:cNvPr id="21509" name="pole tekstowe 2"/>
          <p:cNvSpPr txBox="1">
            <a:spLocks noChangeArrowheads="1"/>
          </p:cNvSpPr>
          <p:nvPr/>
        </p:nvSpPr>
        <p:spPr bwMode="auto">
          <a:xfrm>
            <a:off x="522288" y="428625"/>
            <a:ext cx="81930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altLang="pl-PL" sz="3200">
                <a:solidFill>
                  <a:schemeClr val="tx1"/>
                </a:solidFill>
                <a:latin typeface="Sylfaen" pitchFamily="18" charset="0"/>
                <a:ea typeface="Times New Roman" pitchFamily="18" charset="0"/>
                <a:cs typeface="Arial" charset="0"/>
              </a:rPr>
              <a:t>Najważniejsze zasoby środowiskowe</a:t>
            </a:r>
          </a:p>
        </p:txBody>
      </p:sp>
      <p:sp>
        <p:nvSpPr>
          <p:cNvPr id="21510" name="Text Box 10"/>
          <p:cNvSpPr txBox="1">
            <a:spLocks noChangeArrowheads="1"/>
          </p:cNvSpPr>
          <p:nvPr/>
        </p:nvSpPr>
        <p:spPr bwMode="auto">
          <a:xfrm>
            <a:off x="1258888" y="3141663"/>
            <a:ext cx="69850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altLang="pl-PL" sz="2600" dirty="0">
                <a:solidFill>
                  <a:schemeClr val="tx1"/>
                </a:solidFill>
                <a:latin typeface="Sylfaen" pitchFamily="18" charset="0"/>
              </a:rPr>
              <a:t>REZERWAT BAGNO SEREBRYSKIE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altLang="pl-PL" sz="1600" b="0" dirty="0">
                <a:solidFill>
                  <a:schemeClr val="tx1"/>
                </a:solidFill>
                <a:latin typeface="Sylfaen" pitchFamily="18" charset="0"/>
              </a:rPr>
              <a:t>Ochrona niezwykle rzadkiego typu torfowisk tzw. węglanowych oraz związanych z nimi bardzo rzadkich roślin i zwierząt (dwa spośród ptaków wodniczka i derkacz to gatunki zagrożone w skali świata).</a:t>
            </a:r>
            <a:r>
              <a:rPr lang="pl-PL" altLang="pl-PL" sz="1800" dirty="0">
                <a:solidFill>
                  <a:schemeClr val="tx1"/>
                </a:solidFill>
                <a:latin typeface="Sylfaen" pitchFamily="18" charset="0"/>
              </a:rPr>
              <a:t> 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45" y="475273"/>
            <a:ext cx="758825" cy="10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6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0"/>
            <a:ext cx="9396536" cy="70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3692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790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500063" y="428625"/>
            <a:ext cx="8215312" cy="6000750"/>
          </a:xfrm>
          <a:prstGeom prst="rect">
            <a:avLst/>
          </a:prstGeom>
          <a:solidFill>
            <a:srgbClr val="FFFFFF">
              <a:alpha val="84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58888" y="2420938"/>
            <a:ext cx="6840537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Rok 2021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dirty="0" smtClean="0">
                <a:solidFill>
                  <a:schemeClr val="tx1"/>
                </a:solidFill>
                <a:latin typeface="Sylfaen" pitchFamily="18" charset="0"/>
              </a:rPr>
              <a:t>Rozbudowa budynku szatni,</a:t>
            </a:r>
            <a:endParaRPr lang="pl-PL" altLang="pl-PL" sz="2000" dirty="0">
              <a:solidFill>
                <a:schemeClr val="tx1"/>
              </a:solidFill>
              <a:latin typeface="Sylfae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dirty="0">
                <a:solidFill>
                  <a:schemeClr val="tx1"/>
                </a:solidFill>
                <a:latin typeface="Sylfaen" pitchFamily="18" charset="0"/>
              </a:rPr>
              <a:t>Budżet projektu </a:t>
            </a:r>
            <a:r>
              <a:rPr lang="pl-PL" sz="2000" dirty="0" smtClean="0">
                <a:solidFill>
                  <a:schemeClr val="tx1"/>
                </a:solidFill>
                <a:latin typeface="Sylfaen" panose="010A0502050306030303" pitchFamily="18" charset="0"/>
              </a:rPr>
              <a:t>814 000,00zł </a:t>
            </a:r>
            <a:endParaRPr lang="pl-PL" sz="2000" dirty="0">
              <a:solidFill>
                <a:schemeClr val="tx1"/>
              </a:solidFill>
              <a:latin typeface="Sylfaen" panose="010A0502050306030303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dirty="0">
                <a:solidFill>
                  <a:schemeClr val="tx1"/>
                </a:solidFill>
                <a:latin typeface="Sylfaen" pitchFamily="18" charset="0"/>
              </a:rPr>
              <a:t>Kwota dofinansowania </a:t>
            </a:r>
            <a:r>
              <a:rPr lang="pl-PL" sz="2000" dirty="0" smtClean="0">
                <a:solidFill>
                  <a:schemeClr val="tx1"/>
                </a:solidFill>
                <a:latin typeface="Sylfaen" panose="010A0502050306030303" pitchFamily="18" charset="0"/>
              </a:rPr>
              <a:t>814 000,00zł </a:t>
            </a:r>
            <a:r>
              <a:rPr lang="pl-PL" altLang="pl-PL" sz="2000" dirty="0" smtClean="0">
                <a:solidFill>
                  <a:schemeClr val="tx1"/>
                </a:solidFill>
                <a:latin typeface="Sylfaen" pitchFamily="18" charset="0"/>
              </a:rPr>
              <a:t>(Rządowy Fundusz Inwestycji Lokalnych).</a:t>
            </a:r>
            <a:endParaRPr lang="pl-PL" altLang="pl-PL" sz="2000" dirty="0">
              <a:solidFill>
                <a:schemeClr val="tx1"/>
              </a:solidFill>
              <a:latin typeface="Sylfaen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endParaRPr lang="pl-PL" altLang="pl-PL" sz="2000" b="0" dirty="0" smtClean="0">
              <a:solidFill>
                <a:schemeClr val="tx1"/>
              </a:solidFill>
              <a:latin typeface="Sylfaen" pitchFamily="18" charset="0"/>
            </a:endParaRPr>
          </a:p>
        </p:txBody>
      </p:sp>
      <p:sp>
        <p:nvSpPr>
          <p:cNvPr id="59397" name="pole tekstowe 2"/>
          <p:cNvSpPr txBox="1">
            <a:spLocks noChangeArrowheads="1"/>
          </p:cNvSpPr>
          <p:nvPr/>
        </p:nvSpPr>
        <p:spPr bwMode="auto">
          <a:xfrm>
            <a:off x="530146" y="428625"/>
            <a:ext cx="818523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sz="3200" dirty="0" smtClean="0">
                <a:solidFill>
                  <a:schemeClr val="tx1"/>
                </a:solidFill>
                <a:latin typeface="Sylfaen" pitchFamily="18" charset="0"/>
              </a:rPr>
              <a:t>      9. Modernizacja boiska sportowego                  w Rudzie-Hucie.</a:t>
            </a:r>
            <a:endParaRPr lang="pl-PL" altLang="pl-PL" sz="3200" b="0" dirty="0">
              <a:solidFill>
                <a:schemeClr val="tx1"/>
              </a:solidFill>
              <a:latin typeface="Sylfaen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145" y="475273"/>
            <a:ext cx="758825" cy="10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164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319"/>
            <a:ext cx="9144000" cy="573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300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942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723" y="116632"/>
            <a:ext cx="11383148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52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500063" y="428625"/>
            <a:ext cx="8215312" cy="6000750"/>
          </a:xfrm>
          <a:prstGeom prst="rect">
            <a:avLst/>
          </a:prstGeom>
          <a:solidFill>
            <a:srgbClr val="FFFFFF">
              <a:alpha val="84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58888" y="1988840"/>
            <a:ext cx="6840537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lang="pl-PL" altLang="pl-PL" sz="2000" dirty="0">
                <a:solidFill>
                  <a:schemeClr val="tx1"/>
                </a:solidFill>
                <a:latin typeface="Sylfaen" pitchFamily="18" charset="0"/>
              </a:rPr>
              <a:t>Przebudowa dróg na terenie Gminy Ruda-Huta w latach 2018-2021: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lphaLcParenR"/>
            </a:pPr>
            <a:r>
              <a:rPr lang="pl-PL" altLang="pl-PL" sz="2000" dirty="0" smtClean="0">
                <a:solidFill>
                  <a:schemeClr val="tx1"/>
                </a:solidFill>
                <a:latin typeface="Sylfaen" pitchFamily="18" charset="0"/>
              </a:rPr>
              <a:t>Gdola – Karolinów – 1,97km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lphaLcParenR"/>
            </a:pP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Nowiny – Rudka – 14,9km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lphaLcParenR"/>
            </a:pPr>
            <a:r>
              <a:rPr lang="pl-PL" altLang="pl-PL" sz="2000" dirty="0" smtClean="0">
                <a:solidFill>
                  <a:schemeClr val="tx1"/>
                </a:solidFill>
                <a:latin typeface="Sylfaen" pitchFamily="18" charset="0"/>
              </a:rPr>
              <a:t>Gotówka </a:t>
            </a:r>
            <a:r>
              <a:rPr lang="pl-PL" altLang="pl-PL" sz="2000" dirty="0">
                <a:solidFill>
                  <a:schemeClr val="tx1"/>
                </a:solidFill>
                <a:latin typeface="Sylfaen" pitchFamily="18" charset="0"/>
              </a:rPr>
              <a:t>–</a:t>
            </a:r>
            <a:r>
              <a:rPr lang="pl-PL" altLang="pl-PL" sz="2000" dirty="0" smtClean="0">
                <a:solidFill>
                  <a:schemeClr val="tx1"/>
                </a:solidFill>
                <a:latin typeface="Sylfaen" pitchFamily="18" charset="0"/>
              </a:rPr>
              <a:t> Srebrzyszcze – 2,3km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lphaLcParenR"/>
            </a:pPr>
            <a:r>
              <a:rPr lang="pl-PL" altLang="pl-PL" sz="2000" b="0" dirty="0" smtClean="0">
                <a:solidFill>
                  <a:schemeClr val="tx1"/>
                </a:solidFill>
                <a:latin typeface="Sylfaen" pitchFamily="18" charset="0"/>
              </a:rPr>
              <a:t>Sawin – Ruda – 4,6km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lphaLcParenR"/>
            </a:pPr>
            <a:r>
              <a:rPr lang="pl-PL" altLang="pl-PL" sz="2000" dirty="0" smtClean="0">
                <a:solidFill>
                  <a:schemeClr val="tx1"/>
                </a:solidFill>
                <a:latin typeface="Sylfaen" pitchFamily="18" charset="0"/>
              </a:rPr>
              <a:t>Rudka – Ruda  – 6,57km</a:t>
            </a:r>
            <a:endParaRPr lang="pl-PL" altLang="pl-PL" sz="2000" b="0" dirty="0">
              <a:solidFill>
                <a:schemeClr val="tx1"/>
              </a:solidFill>
              <a:latin typeface="Sylfaen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endParaRPr lang="pl-PL" altLang="pl-PL" sz="2000" b="0" dirty="0" smtClean="0">
              <a:solidFill>
                <a:schemeClr val="tx1"/>
              </a:solidFill>
              <a:latin typeface="Sylfaen" pitchFamily="18" charset="0"/>
            </a:endParaRPr>
          </a:p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pl-PL" altLang="pl-PL" sz="2000" dirty="0" smtClean="0">
                <a:solidFill>
                  <a:schemeClr val="tx1"/>
                </a:solidFill>
                <a:latin typeface="Sylfaen" pitchFamily="18" charset="0"/>
              </a:rPr>
              <a:t>W sumie w tej kadencji na terenie Gminy Ruda-Huta zostało przebudowanych 30,34km dróg powiatowych.</a:t>
            </a:r>
            <a:endParaRPr lang="pl-PL" altLang="pl-PL" sz="2000" b="0" dirty="0">
              <a:solidFill>
                <a:schemeClr val="tx1"/>
              </a:solidFill>
              <a:latin typeface="Sylfaen" pitchFamily="18" charset="0"/>
            </a:endParaRPr>
          </a:p>
        </p:txBody>
      </p:sp>
      <p:sp>
        <p:nvSpPr>
          <p:cNvPr id="59397" name="pole tekstowe 2"/>
          <p:cNvSpPr txBox="1">
            <a:spLocks noChangeArrowheads="1"/>
          </p:cNvSpPr>
          <p:nvPr/>
        </p:nvSpPr>
        <p:spPr bwMode="auto">
          <a:xfrm>
            <a:off x="530146" y="428625"/>
            <a:ext cx="818523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l-PL" sz="3200" dirty="0" smtClean="0">
                <a:solidFill>
                  <a:schemeClr val="tx1"/>
                </a:solidFill>
                <a:latin typeface="Sylfaen" pitchFamily="18" charset="0"/>
              </a:rPr>
              <a:t>      10. Dobra współpraca z Powiatem Chełmskim.</a:t>
            </a:r>
            <a:endParaRPr lang="pl-PL" altLang="pl-PL" sz="3200" b="0" dirty="0">
              <a:solidFill>
                <a:schemeClr val="tx1"/>
              </a:solidFill>
              <a:latin typeface="Sylfaen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145" y="475273"/>
            <a:ext cx="758825" cy="10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488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0" y="0"/>
            <a:ext cx="9252520" cy="695739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221" y="188640"/>
            <a:ext cx="971244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9610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0" y="0"/>
            <a:ext cx="9252520" cy="695739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795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0" y="0"/>
            <a:ext cx="9252520" cy="695739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" y="0"/>
            <a:ext cx="913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028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7210</TotalTime>
  <Words>1369</Words>
  <Application>Microsoft Office PowerPoint</Application>
  <PresentationFormat>Pokaz na ekranie (4:3)</PresentationFormat>
  <Paragraphs>251</Paragraphs>
  <Slides>122</Slides>
  <Notes>23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122</vt:i4>
      </vt:variant>
    </vt:vector>
  </HeadingPairs>
  <TitlesOfParts>
    <vt:vector size="123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adm</dc:creator>
  <cp:lastModifiedBy>Jarek</cp:lastModifiedBy>
  <cp:revision>262</cp:revision>
  <cp:lastPrinted>2017-12-05T11:02:37Z</cp:lastPrinted>
  <dcterms:created xsi:type="dcterms:W3CDTF">2014-05-22T10:27:10Z</dcterms:created>
  <dcterms:modified xsi:type="dcterms:W3CDTF">2022-12-02T16:44:24Z</dcterms:modified>
</cp:coreProperties>
</file>